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517" r:id="rId2"/>
    <p:sldId id="448" r:id="rId3"/>
    <p:sldId id="486" r:id="rId4"/>
    <p:sldId id="453" r:id="rId5"/>
    <p:sldId id="445" r:id="rId6"/>
    <p:sldId id="522" r:id="rId7"/>
    <p:sldId id="511" r:id="rId8"/>
    <p:sldId id="463" r:id="rId9"/>
    <p:sldId id="514" r:id="rId10"/>
    <p:sldId id="489" r:id="rId11"/>
    <p:sldId id="523" r:id="rId12"/>
    <p:sldId id="521" r:id="rId13"/>
    <p:sldId id="515" r:id="rId14"/>
    <p:sldId id="413" r:id="rId15"/>
    <p:sldId id="447" r:id="rId16"/>
    <p:sldId id="518" r:id="rId17"/>
    <p:sldId id="516" r:id="rId18"/>
    <p:sldId id="520"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14"/>
    <p:restoredTop sz="94677"/>
  </p:normalViewPr>
  <p:slideViewPr>
    <p:cSldViewPr snapToObjects="1">
      <p:cViewPr varScale="1">
        <p:scale>
          <a:sx n="86" d="100"/>
          <a:sy n="86" d="100"/>
        </p:scale>
        <p:origin x="216" y="1688"/>
      </p:cViewPr>
      <p:guideLst>
        <p:guide orient="horz" pos="2160"/>
        <p:guide pos="2880"/>
      </p:guideLst>
    </p:cSldViewPr>
  </p:slideViewPr>
  <p:notesTextViewPr>
    <p:cViewPr>
      <p:scale>
        <a:sx n="100" d="100"/>
        <a:sy n="100" d="100"/>
      </p:scale>
      <p:origin x="0" y="0"/>
    </p:cViewPr>
  </p:notesTextViewPr>
  <p:sorterViewPr>
    <p:cViewPr>
      <p:scale>
        <a:sx n="137" d="100"/>
        <a:sy n="137" d="100"/>
      </p:scale>
      <p:origin x="0" y="0"/>
    </p:cViewPr>
  </p:sorterViewPr>
  <p:notesViewPr>
    <p:cSldViewPr snapToObjects="1">
      <p:cViewPr varScale="1">
        <p:scale>
          <a:sx n="108" d="100"/>
          <a:sy n="108" d="100"/>
        </p:scale>
        <p:origin x="2144"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7D0553-217B-EA4E-A00D-35ED3D05A1B1}" type="datetimeFigureOut">
              <a:rPr lang="en-US" smtClean="0"/>
              <a:t>3/27/20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95D4AF-76D9-954A-A6C2-1C82F0F8FB0A}" type="slidenum">
              <a:rPr lang="en-US" smtClean="0"/>
              <a:t>‹#›</a:t>
            </a:fld>
            <a:endParaRPr lang="en-US" dirty="0"/>
          </a:p>
        </p:txBody>
      </p:sp>
    </p:spTree>
    <p:extLst>
      <p:ext uri="{BB962C8B-B14F-4D97-AF65-F5344CB8AC3E}">
        <p14:creationId xmlns:p14="http://schemas.microsoft.com/office/powerpoint/2010/main" val="355218238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focus of this presentation is clarify the terminology, the science, and the consequences related to climate change.</a:t>
            </a:r>
          </a:p>
        </p:txBody>
      </p:sp>
      <p:sp>
        <p:nvSpPr>
          <p:cNvPr id="4" name="Slide Number Placeholder 3"/>
          <p:cNvSpPr>
            <a:spLocks noGrp="1"/>
          </p:cNvSpPr>
          <p:nvPr>
            <p:ph type="sldNum" sz="quarter" idx="5"/>
          </p:nvPr>
        </p:nvSpPr>
        <p:spPr/>
        <p:txBody>
          <a:bodyPr/>
          <a:lstStyle/>
          <a:p>
            <a:fld id="{7B95D4AF-76D9-954A-A6C2-1C82F0F8FB0A}" type="slidenum">
              <a:rPr lang="en-US" smtClean="0"/>
              <a:t>1</a:t>
            </a:fld>
            <a:endParaRPr lang="en-US" dirty="0"/>
          </a:p>
        </p:txBody>
      </p:sp>
    </p:spTree>
    <p:extLst>
      <p:ext uri="{BB962C8B-B14F-4D97-AF65-F5344CB8AC3E}">
        <p14:creationId xmlns:p14="http://schemas.microsoft.com/office/powerpoint/2010/main" val="3179393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5 elements make up GHG:  3 are relatively small (Water vapor, Nitrous Oxide in fertilizer, and fluorinated gases that replaced Ozone-destroying chemicals.</a:t>
            </a:r>
            <a:endParaRPr lang="en-US" sz="1600" dirty="0"/>
          </a:p>
          <a:p>
            <a:r>
              <a:rPr lang="en-US" sz="1600" b="1" dirty="0"/>
              <a:t> </a:t>
            </a:r>
            <a:endParaRPr lang="en-US" sz="1600" dirty="0"/>
          </a:p>
          <a:p>
            <a:r>
              <a:rPr lang="en-US" sz="1600" b="1" dirty="0"/>
              <a:t>The other 2 are the most potent:</a:t>
            </a:r>
          </a:p>
          <a:p>
            <a:endParaRPr lang="en-US" sz="1600" dirty="0"/>
          </a:p>
          <a:p>
            <a:r>
              <a:rPr lang="en-US" sz="1600" b="1" dirty="0"/>
              <a:t>CO2, which comes from burning of fossil fuels—coal, oil, gas—for generating energy to power our homes, businesses, and vehicles. This element is the greatest contributor to GHG. Curbing our emissions is essential.</a:t>
            </a:r>
          </a:p>
          <a:p>
            <a:endParaRPr lang="en-US" sz="1600" dirty="0"/>
          </a:p>
        </p:txBody>
      </p:sp>
      <p:sp>
        <p:nvSpPr>
          <p:cNvPr id="4" name="Slide Number Placeholder 3"/>
          <p:cNvSpPr>
            <a:spLocks noGrp="1"/>
          </p:cNvSpPr>
          <p:nvPr>
            <p:ph type="sldNum" sz="quarter" idx="5"/>
          </p:nvPr>
        </p:nvSpPr>
        <p:spPr/>
        <p:txBody>
          <a:bodyPr/>
          <a:lstStyle/>
          <a:p>
            <a:fld id="{7B95D4AF-76D9-954A-A6C2-1C82F0F8FB0A}" type="slidenum">
              <a:rPr lang="en-US" smtClean="0"/>
              <a:t>10</a:t>
            </a:fld>
            <a:endParaRPr lang="en-US" dirty="0"/>
          </a:p>
        </p:txBody>
      </p:sp>
    </p:spTree>
    <p:extLst>
      <p:ext uri="{BB962C8B-B14F-4D97-AF65-F5344CB8AC3E}">
        <p14:creationId xmlns:p14="http://schemas.microsoft.com/office/powerpoint/2010/main" val="3067150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The other major contributor is Methane, which is less in volume and, although it doesn’t linger as long in the atmosphere, it is much more potent molecule for molecule than CO2. It also comes from oil and natural gas, including gas escaping during fracking or transport. The other sources of methane are landfills and livestock (beef, especially). </a:t>
            </a:r>
            <a:r>
              <a:rPr lang="en-US" sz="1200" b="1"/>
              <a:t>So what you throw away and what you eat do matter.</a:t>
            </a:r>
            <a:endParaRPr lang="en-US"/>
          </a:p>
          <a:p>
            <a:endParaRPr lang="en-US"/>
          </a:p>
        </p:txBody>
      </p:sp>
      <p:sp>
        <p:nvSpPr>
          <p:cNvPr id="4" name="Slide Number Placeholder 3"/>
          <p:cNvSpPr>
            <a:spLocks noGrp="1"/>
          </p:cNvSpPr>
          <p:nvPr>
            <p:ph type="sldNum" sz="quarter" idx="5"/>
          </p:nvPr>
        </p:nvSpPr>
        <p:spPr/>
        <p:txBody>
          <a:bodyPr/>
          <a:lstStyle/>
          <a:p>
            <a:fld id="{7B95D4AF-76D9-954A-A6C2-1C82F0F8FB0A}" type="slidenum">
              <a:rPr lang="en-US" smtClean="0"/>
              <a:t>11</a:t>
            </a:fld>
            <a:endParaRPr lang="en-US" dirty="0"/>
          </a:p>
        </p:txBody>
      </p:sp>
    </p:spTree>
    <p:extLst>
      <p:ext uri="{BB962C8B-B14F-4D97-AF65-F5344CB8AC3E}">
        <p14:creationId xmlns:p14="http://schemas.microsoft.com/office/powerpoint/2010/main" val="2611223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BECAUSE THE GRAPH MAY BE HARD TO READ, TALK ABOUT THE ELEMENTS THERE—MILLENIA, CO2</a:t>
            </a:r>
          </a:p>
          <a:p>
            <a:endParaRPr lang="en-US" b="1" dirty="0"/>
          </a:p>
          <a:p>
            <a:r>
              <a:rPr lang="en-US" b="1" dirty="0"/>
              <a:t>NASA’s research shows the dramatic increase in GHGs in general—and of CO2 in particular— in the last 70 years.</a:t>
            </a:r>
          </a:p>
          <a:p>
            <a:endParaRPr lang="en-US" b="1" dirty="0"/>
          </a:p>
          <a:p>
            <a:r>
              <a:rPr lang="en-US" b="1" dirty="0"/>
              <a:t>And the upward trajectory is increasing at a much faster pace, which is cause for increasing alarm.</a:t>
            </a:r>
            <a:r>
              <a:rPr lang="en-US" dirty="0"/>
              <a:t> </a:t>
            </a:r>
          </a:p>
          <a:p>
            <a:endParaRPr lang="en-US" dirty="0"/>
          </a:p>
        </p:txBody>
      </p:sp>
      <p:sp>
        <p:nvSpPr>
          <p:cNvPr id="4" name="Slide Number Placeholder 3"/>
          <p:cNvSpPr>
            <a:spLocks noGrp="1"/>
          </p:cNvSpPr>
          <p:nvPr>
            <p:ph type="sldNum" sz="quarter" idx="5"/>
          </p:nvPr>
        </p:nvSpPr>
        <p:spPr/>
        <p:txBody>
          <a:bodyPr/>
          <a:lstStyle/>
          <a:p>
            <a:fld id="{7B95D4AF-76D9-954A-A6C2-1C82F0F8FB0A}" type="slidenum">
              <a:rPr lang="en-US" smtClean="0"/>
              <a:t>12</a:t>
            </a:fld>
            <a:endParaRPr lang="en-US" dirty="0"/>
          </a:p>
        </p:txBody>
      </p:sp>
    </p:spTree>
    <p:extLst>
      <p:ext uri="{BB962C8B-B14F-4D97-AF65-F5344CB8AC3E}">
        <p14:creationId xmlns:p14="http://schemas.microsoft.com/office/powerpoint/2010/main" val="2681228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Paris Agreement, in 2015, with all nations set the goal for keeping global warming at “well under 2 degrees Celsius.” Specifically, the aim is for 1.5 degrees Celsius. </a:t>
            </a:r>
          </a:p>
          <a:p>
            <a:endParaRPr lang="en-US" sz="1600" b="1" dirty="0"/>
          </a:p>
          <a:p>
            <a:r>
              <a:rPr lang="en-US" sz="1600" b="1" dirty="0"/>
              <a:t>We’re nearly at the top level and still increasing. Scientists give us only </a:t>
            </a:r>
            <a:r>
              <a:rPr lang="en-US" sz="1600" b="1" dirty="0">
                <a:solidFill>
                  <a:srgbClr val="C00000"/>
                </a:solidFill>
              </a:rPr>
              <a:t>10 years </a:t>
            </a:r>
            <a:r>
              <a:rPr lang="en-US" sz="1600" b="1" dirty="0"/>
              <a:t>before we’re at a tipping point, when scientists project it may be beyond our capability to go back. By 2030 emissions need to fall by 45% from 2010 levels. </a:t>
            </a:r>
          </a:p>
          <a:p>
            <a:endParaRPr lang="en-US" sz="1600" b="1" dirty="0"/>
          </a:p>
          <a:p>
            <a:r>
              <a:rPr lang="en-US" sz="1600" b="1" dirty="0"/>
              <a:t>President Trump plans to pull the US out of the Agreement. Legally, he cannot do that until after the 2020 election. But the threat and the lack of action by the US has left a vacuum of leadership and significant damage to the momentum.</a:t>
            </a:r>
          </a:p>
          <a:p>
            <a:endParaRPr lang="en-US" sz="1600"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YOU MAY NEED TO POINT OUT THE FIGURE IS 1.5 DEGREES CELSIUS (THE POINT LOOKS LIKE A COMMA.)</a:t>
            </a:r>
          </a:p>
          <a:p>
            <a:endParaRPr lang="en-US" sz="1600" dirty="0"/>
          </a:p>
          <a:p>
            <a:r>
              <a:rPr lang="en-US" sz="1600" b="1" dirty="0"/>
              <a:t> </a:t>
            </a:r>
          </a:p>
          <a:p>
            <a:endParaRPr lang="en-US" sz="1600" dirty="0"/>
          </a:p>
          <a:p>
            <a:r>
              <a:rPr lang="en-US" b="1" dirty="0"/>
              <a:t> </a:t>
            </a:r>
            <a:endParaRPr lang="en-US" dirty="0"/>
          </a:p>
          <a:p>
            <a:endParaRPr lang="en-US" dirty="0"/>
          </a:p>
        </p:txBody>
      </p:sp>
      <p:sp>
        <p:nvSpPr>
          <p:cNvPr id="4" name="Slide Number Placeholder 3"/>
          <p:cNvSpPr>
            <a:spLocks noGrp="1"/>
          </p:cNvSpPr>
          <p:nvPr>
            <p:ph type="sldNum" sz="quarter" idx="5"/>
          </p:nvPr>
        </p:nvSpPr>
        <p:spPr/>
        <p:txBody>
          <a:bodyPr/>
          <a:lstStyle/>
          <a:p>
            <a:fld id="{7B95D4AF-76D9-954A-A6C2-1C82F0F8FB0A}" type="slidenum">
              <a:rPr lang="en-US" smtClean="0"/>
              <a:t>13</a:t>
            </a:fld>
            <a:endParaRPr lang="en-US" dirty="0"/>
          </a:p>
        </p:txBody>
      </p:sp>
    </p:spTree>
    <p:extLst>
      <p:ext uri="{BB962C8B-B14F-4D97-AF65-F5344CB8AC3E}">
        <p14:creationId xmlns:p14="http://schemas.microsoft.com/office/powerpoint/2010/main" val="2786261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We’ve already seen some of the consequences of global warming in the natural disasters and biodiversity losses, but climate change will also produce </a:t>
            </a:r>
            <a:r>
              <a:rPr lang="en-US" sz="1600" b="1" dirty="0">
                <a:solidFill>
                  <a:srgbClr val="C00000"/>
                </a:solidFill>
              </a:rPr>
              <a:t>societal change </a:t>
            </a:r>
            <a:r>
              <a:rPr lang="en-US" sz="1600" b="1" dirty="0"/>
              <a:t>that isn’t pretty!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dirty="0"/>
          </a:p>
          <a:p>
            <a:r>
              <a:rPr lang="en-US" sz="1600" b="1" dirty="0"/>
              <a:t>The erratic weather with flooding and drought and higher temperatures interfere with being able to grow food. </a:t>
            </a:r>
          </a:p>
          <a:p>
            <a:endParaRPr lang="en-US" sz="1600" b="1" dirty="0"/>
          </a:p>
        </p:txBody>
      </p:sp>
      <p:sp>
        <p:nvSpPr>
          <p:cNvPr id="4" name="Slide Number Placeholder 3"/>
          <p:cNvSpPr>
            <a:spLocks noGrp="1"/>
          </p:cNvSpPr>
          <p:nvPr>
            <p:ph type="sldNum" sz="quarter" idx="5"/>
          </p:nvPr>
        </p:nvSpPr>
        <p:spPr/>
        <p:txBody>
          <a:bodyPr/>
          <a:lstStyle/>
          <a:p>
            <a:fld id="{7B95D4AF-76D9-954A-A6C2-1C82F0F8FB0A}" type="slidenum">
              <a:rPr lang="en-US" smtClean="0"/>
              <a:t>14</a:t>
            </a:fld>
            <a:endParaRPr lang="en-US" dirty="0"/>
          </a:p>
        </p:txBody>
      </p:sp>
    </p:spTree>
    <p:extLst>
      <p:ext uri="{BB962C8B-B14F-4D97-AF65-F5344CB8AC3E}">
        <p14:creationId xmlns:p14="http://schemas.microsoft.com/office/powerpoint/2010/main" val="1309030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Especially in developing countries, people who can no longer feed their families with their own farms or village cooperatives will suffer severe food shortages, malnutrition, and disease.</a:t>
            </a:r>
          </a:p>
          <a:p>
            <a:endParaRPr lang="en-US" sz="1600" b="1" dirty="0"/>
          </a:p>
          <a:p>
            <a:r>
              <a:rPr lang="en-US" sz="1600" b="1" dirty="0"/>
              <a:t>It gets worse.</a:t>
            </a:r>
            <a:endParaRPr lang="en-US" sz="1600" dirty="0"/>
          </a:p>
        </p:txBody>
      </p:sp>
      <p:sp>
        <p:nvSpPr>
          <p:cNvPr id="4" name="Slide Number Placeholder 3"/>
          <p:cNvSpPr>
            <a:spLocks noGrp="1"/>
          </p:cNvSpPr>
          <p:nvPr>
            <p:ph type="sldNum" sz="quarter" idx="5"/>
          </p:nvPr>
        </p:nvSpPr>
        <p:spPr/>
        <p:txBody>
          <a:bodyPr/>
          <a:lstStyle/>
          <a:p>
            <a:fld id="{7B95D4AF-76D9-954A-A6C2-1C82F0F8FB0A}" type="slidenum">
              <a:rPr lang="en-US" smtClean="0"/>
              <a:t>15</a:t>
            </a:fld>
            <a:endParaRPr lang="en-US" dirty="0"/>
          </a:p>
        </p:txBody>
      </p:sp>
    </p:spTree>
    <p:extLst>
      <p:ext uri="{BB962C8B-B14F-4D97-AF65-F5344CB8AC3E}">
        <p14:creationId xmlns:p14="http://schemas.microsoft.com/office/powerpoint/2010/main" val="16307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These "food refugees" then begin to migrate. But people in other places that have more resources will be hoarding, trying to keep their own families fed. You can see the trajectory. It’s already begun. Corruption and violence will rise. </a:t>
            </a:r>
            <a:endParaRPr lang="en-US" sz="1200" dirty="0"/>
          </a:p>
          <a:p>
            <a:r>
              <a:rPr lang="en-US" sz="1200" b="1" dirty="0"/>
              <a:t> </a:t>
            </a:r>
            <a:endParaRPr lang="en-US" sz="1200" dirty="0"/>
          </a:p>
          <a:p>
            <a:r>
              <a:rPr lang="en-US" sz="1200" b="1" dirty="0"/>
              <a:t>You may have heard the statement that Global Warming poses an existential threat to civilization. The very existence of life as we know it will be adversely affe</a:t>
            </a:r>
            <a:r>
              <a:rPr lang="en-US" b="1" dirty="0"/>
              <a:t>cted.</a:t>
            </a:r>
            <a:endParaRPr lang="en-US" dirty="0"/>
          </a:p>
          <a:p>
            <a:endParaRPr lang="en-US" dirty="0"/>
          </a:p>
        </p:txBody>
      </p:sp>
      <p:sp>
        <p:nvSpPr>
          <p:cNvPr id="4" name="Slide Number Placeholder 3"/>
          <p:cNvSpPr>
            <a:spLocks noGrp="1"/>
          </p:cNvSpPr>
          <p:nvPr>
            <p:ph type="sldNum" sz="quarter" idx="5"/>
          </p:nvPr>
        </p:nvSpPr>
        <p:spPr/>
        <p:txBody>
          <a:bodyPr/>
          <a:lstStyle/>
          <a:p>
            <a:fld id="{7B95D4AF-76D9-954A-A6C2-1C82F0F8FB0A}" type="slidenum">
              <a:rPr lang="en-US" smtClean="0"/>
              <a:t>16</a:t>
            </a:fld>
            <a:endParaRPr lang="en-US" dirty="0"/>
          </a:p>
        </p:txBody>
      </p:sp>
    </p:spTree>
    <p:extLst>
      <p:ext uri="{BB962C8B-B14F-4D97-AF65-F5344CB8AC3E}">
        <p14:creationId xmlns:p14="http://schemas.microsoft.com/office/powerpoint/2010/main" val="1812290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638800" cy="4341813"/>
          </a:xfrm>
        </p:spPr>
        <p:txBody>
          <a:bodyPr/>
          <a:lstStyle/>
          <a:p>
            <a:r>
              <a:rPr lang="en-US" sz="1600" b="1" dirty="0"/>
              <a:t>There are solutions! Some require political will and big investments. But opportunities for change are at all levels of government.</a:t>
            </a:r>
          </a:p>
          <a:p>
            <a:endParaRPr lang="en-US" sz="1100" b="1" dirty="0"/>
          </a:p>
          <a:p>
            <a:r>
              <a:rPr lang="en-US" sz="1600" b="1" dirty="0"/>
              <a:t>House Resolution 763, which is focused on transitioning our economy away from burning fossil fuels, is one example of legislation that we can support at the federal level. Also, numerous cities and states are committing to renewable energy, Including Metro (reducing emissions by 40% by 2030 and 80% by 2050).</a:t>
            </a:r>
          </a:p>
          <a:p>
            <a:endParaRPr lang="en-US" sz="1100" b="1" dirty="0"/>
          </a:p>
          <a:p>
            <a:r>
              <a:rPr lang="en-US" sz="1600" b="1" dirty="0"/>
              <a:t>Even in the big challenges and big opportunities, you and I can play a part in influencing those entities to act. We have voice and vote!</a:t>
            </a:r>
          </a:p>
          <a:p>
            <a:r>
              <a:rPr lang="en-US" sz="1100" b="1" dirty="0"/>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Corporations and businesses can create new products, policies, and practices. We can speak up, and we vote with our buying power. We have influence.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YOU MAY NEED TO TALK ABOUT HR 763 TO EXPLAIN IT FURTHER. </a:t>
            </a:r>
            <a:endParaRPr lang="en-US" sz="800" b="1" dirty="0"/>
          </a:p>
          <a:p>
            <a:endParaRPr lang="en-US" dirty="0"/>
          </a:p>
        </p:txBody>
      </p:sp>
      <p:sp>
        <p:nvSpPr>
          <p:cNvPr id="4" name="Slide Number Placeholder 3"/>
          <p:cNvSpPr>
            <a:spLocks noGrp="1"/>
          </p:cNvSpPr>
          <p:nvPr>
            <p:ph type="sldNum" sz="quarter" idx="5"/>
          </p:nvPr>
        </p:nvSpPr>
        <p:spPr/>
        <p:txBody>
          <a:bodyPr/>
          <a:lstStyle/>
          <a:p>
            <a:fld id="{7B95D4AF-76D9-954A-A6C2-1C82F0F8FB0A}" type="slidenum">
              <a:rPr lang="en-US" smtClean="0"/>
              <a:t>17</a:t>
            </a:fld>
            <a:endParaRPr lang="en-US" dirty="0"/>
          </a:p>
        </p:txBody>
      </p:sp>
    </p:spTree>
    <p:extLst>
      <p:ext uri="{BB962C8B-B14F-4D97-AF65-F5344CB8AC3E}">
        <p14:creationId xmlns:p14="http://schemas.microsoft.com/office/powerpoint/2010/main" val="1612539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600"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Sometimes, when we recycle or choose a meatless meal or carpool, it doesn’t seem like much. But it is. All of that counts! Every day.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Our seemingly small efforts both make a contribution and become an example, encouraging others to act.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dirty="0"/>
          </a:p>
          <a:p>
            <a:r>
              <a:rPr lang="en-US" sz="1200" b="1" dirty="0"/>
              <a:t>To be faithful stewards of the Earth, this gift from God, is our call. The ways are many! When we work together for the common good, we are being faithful. </a:t>
            </a:r>
          </a:p>
          <a:p>
            <a:endParaRPr lang="en-US" dirty="0"/>
          </a:p>
          <a:p>
            <a:endParaRPr lang="en-US" dirty="0"/>
          </a:p>
        </p:txBody>
      </p:sp>
      <p:sp>
        <p:nvSpPr>
          <p:cNvPr id="4" name="Slide Number Placeholder 3"/>
          <p:cNvSpPr>
            <a:spLocks noGrp="1"/>
          </p:cNvSpPr>
          <p:nvPr>
            <p:ph type="sldNum" sz="quarter" idx="5"/>
          </p:nvPr>
        </p:nvSpPr>
        <p:spPr/>
        <p:txBody>
          <a:bodyPr/>
          <a:lstStyle/>
          <a:p>
            <a:fld id="{7B95D4AF-76D9-954A-A6C2-1C82F0F8FB0A}" type="slidenum">
              <a:rPr lang="en-US" smtClean="0"/>
              <a:t>18</a:t>
            </a:fld>
            <a:endParaRPr lang="en-US" dirty="0"/>
          </a:p>
        </p:txBody>
      </p:sp>
    </p:spTree>
    <p:extLst>
      <p:ext uri="{BB962C8B-B14F-4D97-AF65-F5344CB8AC3E}">
        <p14:creationId xmlns:p14="http://schemas.microsoft.com/office/powerpoint/2010/main" val="3147902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You have seen the news—wildfires, glaciers melting, sea level rising …</a:t>
            </a:r>
            <a:endParaRPr lang="en-US" sz="1600" dirty="0"/>
          </a:p>
        </p:txBody>
      </p:sp>
      <p:sp>
        <p:nvSpPr>
          <p:cNvPr id="4" name="Slide Number Placeholder 3"/>
          <p:cNvSpPr>
            <a:spLocks noGrp="1"/>
          </p:cNvSpPr>
          <p:nvPr>
            <p:ph type="sldNum" sz="quarter" idx="5"/>
          </p:nvPr>
        </p:nvSpPr>
        <p:spPr/>
        <p:txBody>
          <a:bodyPr/>
          <a:lstStyle/>
          <a:p>
            <a:fld id="{7B95D4AF-76D9-954A-A6C2-1C82F0F8FB0A}" type="slidenum">
              <a:rPr lang="en-US" smtClean="0"/>
              <a:t>2</a:t>
            </a:fld>
            <a:endParaRPr lang="en-US" dirty="0"/>
          </a:p>
        </p:txBody>
      </p:sp>
    </p:spTree>
    <p:extLst>
      <p:ext uri="{BB962C8B-B14F-4D97-AF65-F5344CB8AC3E}">
        <p14:creationId xmlns:p14="http://schemas.microsoft.com/office/powerpoint/2010/main" val="1030059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extreme storms such as our recent tornado, flooding that delays the planting of crops, desertification, </a:t>
            </a:r>
            <a:endParaRPr lang="en-US" sz="1600" dirty="0"/>
          </a:p>
        </p:txBody>
      </p:sp>
      <p:sp>
        <p:nvSpPr>
          <p:cNvPr id="4" name="Slide Number Placeholder 3"/>
          <p:cNvSpPr>
            <a:spLocks noGrp="1"/>
          </p:cNvSpPr>
          <p:nvPr>
            <p:ph type="sldNum" sz="quarter" idx="5"/>
          </p:nvPr>
        </p:nvSpPr>
        <p:spPr/>
        <p:txBody>
          <a:bodyPr/>
          <a:lstStyle/>
          <a:p>
            <a:fld id="{7B95D4AF-76D9-954A-A6C2-1C82F0F8FB0A}" type="slidenum">
              <a:rPr lang="en-US" smtClean="0"/>
              <a:t>3</a:t>
            </a:fld>
            <a:endParaRPr lang="en-US" dirty="0"/>
          </a:p>
        </p:txBody>
      </p:sp>
    </p:spTree>
    <p:extLst>
      <p:ext uri="{BB962C8B-B14F-4D97-AF65-F5344CB8AC3E}">
        <p14:creationId xmlns:p14="http://schemas.microsoft.com/office/powerpoint/2010/main" val="3527759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spread of disease, including new viruses.</a:t>
            </a:r>
            <a:endParaRPr lang="en-US" sz="1600" dirty="0"/>
          </a:p>
        </p:txBody>
      </p:sp>
      <p:sp>
        <p:nvSpPr>
          <p:cNvPr id="4" name="Slide Number Placeholder 3"/>
          <p:cNvSpPr>
            <a:spLocks noGrp="1"/>
          </p:cNvSpPr>
          <p:nvPr>
            <p:ph type="sldNum" sz="quarter" idx="5"/>
          </p:nvPr>
        </p:nvSpPr>
        <p:spPr/>
        <p:txBody>
          <a:bodyPr/>
          <a:lstStyle/>
          <a:p>
            <a:fld id="{7B95D4AF-76D9-954A-A6C2-1C82F0F8FB0A}" type="slidenum">
              <a:rPr lang="en-US" smtClean="0"/>
              <a:t>4</a:t>
            </a:fld>
            <a:endParaRPr lang="en-US" dirty="0"/>
          </a:p>
        </p:txBody>
      </p:sp>
    </p:spTree>
    <p:extLst>
      <p:ext uri="{BB962C8B-B14F-4D97-AF65-F5344CB8AC3E}">
        <p14:creationId xmlns:p14="http://schemas.microsoft.com/office/powerpoint/2010/main" val="2843406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We’ve even experienced a heat wave in October and a 500 year flood, as  </a:t>
            </a:r>
            <a:br>
              <a:rPr lang="en-US" sz="1600" b="1" dirty="0"/>
            </a:br>
            <a:r>
              <a:rPr lang="en-US" sz="1600" b="1" dirty="0"/>
              <a:t>well as a devastating tornado and the corona virus.</a:t>
            </a:r>
            <a:endParaRPr lang="en-US" sz="1600" dirty="0"/>
          </a:p>
          <a:p>
            <a:endParaRPr lang="en-US" dirty="0"/>
          </a:p>
        </p:txBody>
      </p:sp>
      <p:sp>
        <p:nvSpPr>
          <p:cNvPr id="4" name="Slide Number Placeholder 3"/>
          <p:cNvSpPr>
            <a:spLocks noGrp="1"/>
          </p:cNvSpPr>
          <p:nvPr>
            <p:ph type="sldNum" sz="quarter" idx="5"/>
          </p:nvPr>
        </p:nvSpPr>
        <p:spPr/>
        <p:txBody>
          <a:bodyPr/>
          <a:lstStyle/>
          <a:p>
            <a:fld id="{7B95D4AF-76D9-954A-A6C2-1C82F0F8FB0A}" type="slidenum">
              <a:rPr lang="en-US" smtClean="0"/>
              <a:t>5</a:t>
            </a:fld>
            <a:endParaRPr lang="en-US" dirty="0"/>
          </a:p>
        </p:txBody>
      </p:sp>
    </p:spTree>
    <p:extLst>
      <p:ext uri="{BB962C8B-B14F-4D97-AF65-F5344CB8AC3E}">
        <p14:creationId xmlns:p14="http://schemas.microsoft.com/office/powerpoint/2010/main" val="1214522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We’ve experienced the 10 hottest years on record.</a:t>
            </a:r>
          </a:p>
          <a:p>
            <a:endParaRPr lang="en-US" b="1" dirty="0"/>
          </a:p>
          <a:p>
            <a:r>
              <a:rPr lang="en-US" b="1" dirty="0"/>
              <a:t>You’ve heard all these things attributed to climate change or global warming, but what is that? And how can that be when we still have snow and cold weather?</a:t>
            </a:r>
            <a:endParaRPr lang="en-US" dirty="0"/>
          </a:p>
          <a:p>
            <a:endParaRPr lang="en-US" dirty="0"/>
          </a:p>
        </p:txBody>
      </p:sp>
      <p:sp>
        <p:nvSpPr>
          <p:cNvPr id="4" name="Slide Number Placeholder 3"/>
          <p:cNvSpPr>
            <a:spLocks noGrp="1"/>
          </p:cNvSpPr>
          <p:nvPr>
            <p:ph type="sldNum" sz="quarter" idx="5"/>
          </p:nvPr>
        </p:nvSpPr>
        <p:spPr/>
        <p:txBody>
          <a:bodyPr/>
          <a:lstStyle/>
          <a:p>
            <a:fld id="{7B95D4AF-76D9-954A-A6C2-1C82F0F8FB0A}" type="slidenum">
              <a:rPr lang="en-US" smtClean="0"/>
              <a:t>6</a:t>
            </a:fld>
            <a:endParaRPr lang="en-US" dirty="0"/>
          </a:p>
        </p:txBody>
      </p:sp>
    </p:spTree>
    <p:extLst>
      <p:ext uri="{BB962C8B-B14F-4D97-AF65-F5344CB8AC3E}">
        <p14:creationId xmlns:p14="http://schemas.microsoft.com/office/powerpoint/2010/main" val="4013351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How many of you have ever had a dog?</a:t>
            </a:r>
          </a:p>
          <a:p>
            <a:endParaRPr lang="en-US" sz="1600" b="1" dirty="0"/>
          </a:p>
          <a:p>
            <a:r>
              <a:rPr lang="en-US" sz="1600" b="1" dirty="0"/>
              <a:t>Image taking a walk with a dog off leash. You may be headed in one direction, but the dog?  Erratic! Zig zags! Ahead one minute and behind the next. But the dog is still basically tracking "with" you.</a:t>
            </a:r>
          </a:p>
          <a:p>
            <a:endParaRPr lang="en-US" sz="1600" b="1" dirty="0"/>
          </a:p>
          <a:p>
            <a:r>
              <a:rPr lang="en-US" sz="1600" b="1" dirty="0"/>
              <a:t>Think of climate as the one who is on a steady course. The dog, however, is like weather! </a:t>
            </a:r>
          </a:p>
          <a:p>
            <a:endParaRPr lang="en-US" sz="1600" b="1" dirty="0"/>
          </a:p>
          <a:p>
            <a:r>
              <a:rPr lang="en-US" sz="1600" b="1" dirty="0"/>
              <a:t>Another way to think of the difference is that weather is short-term and climate, long-term. </a:t>
            </a:r>
            <a:endParaRPr lang="en-US" sz="1600" dirty="0"/>
          </a:p>
          <a:p>
            <a:endParaRPr lang="en-US" dirty="0"/>
          </a:p>
        </p:txBody>
      </p:sp>
      <p:sp>
        <p:nvSpPr>
          <p:cNvPr id="4" name="Slide Number Placeholder 3"/>
          <p:cNvSpPr>
            <a:spLocks noGrp="1"/>
          </p:cNvSpPr>
          <p:nvPr>
            <p:ph type="sldNum" sz="quarter" idx="5"/>
          </p:nvPr>
        </p:nvSpPr>
        <p:spPr/>
        <p:txBody>
          <a:bodyPr/>
          <a:lstStyle/>
          <a:p>
            <a:fld id="{7B95D4AF-76D9-954A-A6C2-1C82F0F8FB0A}" type="slidenum">
              <a:rPr lang="en-US" smtClean="0"/>
              <a:t>7</a:t>
            </a:fld>
            <a:endParaRPr lang="en-US" dirty="0"/>
          </a:p>
        </p:txBody>
      </p:sp>
    </p:spTree>
    <p:extLst>
      <p:ext uri="{BB962C8B-B14F-4D97-AF65-F5344CB8AC3E}">
        <p14:creationId xmlns:p14="http://schemas.microsoft.com/office/powerpoint/2010/main" val="3980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600" b="1" dirty="0"/>
              <a:t>You may have still have questions, but 11,000 scientists globally who study climate are in agreement.  </a:t>
            </a:r>
          </a:p>
          <a:p>
            <a:endParaRPr lang="en-US" sz="1600" b="1" dirty="0"/>
          </a:p>
          <a:p>
            <a:r>
              <a:rPr lang="en-US" sz="1600" b="1" dirty="0"/>
              <a:t>This graph from 2009 shows 97% of all climate scientists concur that our climate is changing and it’s due to human activity affecting Greenhouse Gases. However, by 2015 the number of scientists who agree had risen and is now 99.9%.</a:t>
            </a:r>
            <a:endParaRPr lang="en-US" sz="1600" dirty="0"/>
          </a:p>
          <a:p>
            <a:endParaRPr lang="en-US" dirty="0"/>
          </a:p>
        </p:txBody>
      </p:sp>
      <p:sp>
        <p:nvSpPr>
          <p:cNvPr id="4" name="Slide Number Placeholder 3"/>
          <p:cNvSpPr>
            <a:spLocks noGrp="1"/>
          </p:cNvSpPr>
          <p:nvPr>
            <p:ph type="sldNum" sz="quarter" idx="5"/>
          </p:nvPr>
        </p:nvSpPr>
        <p:spPr/>
        <p:txBody>
          <a:bodyPr/>
          <a:lstStyle/>
          <a:p>
            <a:fld id="{7B95D4AF-76D9-954A-A6C2-1C82F0F8FB0A}" type="slidenum">
              <a:rPr lang="en-US" smtClean="0"/>
              <a:t>8</a:t>
            </a:fld>
            <a:endParaRPr lang="en-US" dirty="0"/>
          </a:p>
        </p:txBody>
      </p:sp>
    </p:spTree>
    <p:extLst>
      <p:ext uri="{BB962C8B-B14F-4D97-AF65-F5344CB8AC3E}">
        <p14:creationId xmlns:p14="http://schemas.microsoft.com/office/powerpoint/2010/main" val="3730341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Let’s unpack: Think of a blanket at the outer edge of Earth’s atmosphere. The blanket is made up of what are called “Greenhouse Gases.”</a:t>
            </a:r>
          </a:p>
          <a:p>
            <a:endParaRPr lang="en-US" sz="1600" b="1" dirty="0"/>
          </a:p>
          <a:p>
            <a:r>
              <a:rPr lang="en-US" sz="1600" b="1" dirty="0"/>
              <a:t>As in a greenhouse, they let solar heat in and hold some of it, making life on Earth possible by keeping the planet from freezing.</a:t>
            </a:r>
          </a:p>
          <a:p>
            <a:endParaRPr lang="en-US" sz="1600" b="1" dirty="0"/>
          </a:p>
          <a:p>
            <a:r>
              <a:rPr lang="en-US" sz="1600" b="1" dirty="0"/>
              <a:t>However, the GHGs also trap heat in from the other direction, from Earth. When the GHGs, like a blanket, become too heavy, the additional heat then bounces back and overheats the atmosphere and oceans, producing global warming, which then produces climate change.</a:t>
            </a:r>
          </a:p>
          <a:p>
            <a:endParaRPr lang="en-US" sz="1600" b="1" dirty="0"/>
          </a:p>
          <a:p>
            <a:r>
              <a:rPr lang="en-US" sz="1600" b="1" dirty="0"/>
              <a:t>Increased Greenhouse Gases lead to Global Warming, which leads to Climate Change.</a:t>
            </a:r>
          </a:p>
          <a:p>
            <a:endParaRPr lang="en-US" sz="1600" b="1" dirty="0"/>
          </a:p>
          <a:p>
            <a:r>
              <a:rPr lang="en-US" b="1" dirty="0"/>
              <a:t> </a:t>
            </a:r>
            <a:endParaRPr lang="en-US" dirty="0"/>
          </a:p>
          <a:p>
            <a:endParaRPr lang="en-US" dirty="0"/>
          </a:p>
        </p:txBody>
      </p:sp>
      <p:sp>
        <p:nvSpPr>
          <p:cNvPr id="4" name="Slide Number Placeholder 3"/>
          <p:cNvSpPr>
            <a:spLocks noGrp="1"/>
          </p:cNvSpPr>
          <p:nvPr>
            <p:ph type="sldNum" sz="quarter" idx="5"/>
          </p:nvPr>
        </p:nvSpPr>
        <p:spPr/>
        <p:txBody>
          <a:bodyPr/>
          <a:lstStyle/>
          <a:p>
            <a:fld id="{7B95D4AF-76D9-954A-A6C2-1C82F0F8FB0A}" type="slidenum">
              <a:rPr lang="en-US" smtClean="0"/>
              <a:t>9</a:t>
            </a:fld>
            <a:endParaRPr lang="en-US" dirty="0"/>
          </a:p>
        </p:txBody>
      </p:sp>
    </p:spTree>
    <p:extLst>
      <p:ext uri="{BB962C8B-B14F-4D97-AF65-F5344CB8AC3E}">
        <p14:creationId xmlns:p14="http://schemas.microsoft.com/office/powerpoint/2010/main" val="1646354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6FA35A-5DC3-D340-A379-9ADC88998E9F}" type="datetimeFigureOut">
              <a:rPr lang="en-US" smtClean="0"/>
              <a:t>3/27/20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505F59-F7C1-BF41-BB41-CD865D6C8872}" type="slidenum">
              <a:rPr lang="en-US" smtClean="0"/>
              <a:t>‹#›</a:t>
            </a:fld>
            <a:endParaRPr lang="en-US" dirty="0"/>
          </a:p>
        </p:txBody>
      </p:sp>
    </p:spTree>
    <p:extLst>
      <p:ext uri="{BB962C8B-B14F-4D97-AF65-F5344CB8AC3E}">
        <p14:creationId xmlns:p14="http://schemas.microsoft.com/office/powerpoint/2010/main" val="32967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6FA35A-5DC3-D340-A379-9ADC88998E9F}" type="datetimeFigureOut">
              <a:rPr lang="en-US" smtClean="0"/>
              <a:t>3/27/20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505F59-F7C1-BF41-BB41-CD865D6C8872}" type="slidenum">
              <a:rPr lang="en-US" smtClean="0"/>
              <a:t>‹#›</a:t>
            </a:fld>
            <a:endParaRPr lang="en-US" dirty="0"/>
          </a:p>
        </p:txBody>
      </p:sp>
    </p:spTree>
    <p:extLst>
      <p:ext uri="{BB962C8B-B14F-4D97-AF65-F5344CB8AC3E}">
        <p14:creationId xmlns:p14="http://schemas.microsoft.com/office/powerpoint/2010/main" val="424951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6FA35A-5DC3-D340-A379-9ADC88998E9F}" type="datetimeFigureOut">
              <a:rPr lang="en-US" smtClean="0"/>
              <a:t>3/27/20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505F59-F7C1-BF41-BB41-CD865D6C8872}" type="slidenum">
              <a:rPr lang="en-US" smtClean="0"/>
              <a:t>‹#›</a:t>
            </a:fld>
            <a:endParaRPr lang="en-US" dirty="0"/>
          </a:p>
        </p:txBody>
      </p:sp>
    </p:spTree>
    <p:extLst>
      <p:ext uri="{BB962C8B-B14F-4D97-AF65-F5344CB8AC3E}">
        <p14:creationId xmlns:p14="http://schemas.microsoft.com/office/powerpoint/2010/main" val="4272417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6FA35A-5DC3-D340-A379-9ADC88998E9F}" type="datetimeFigureOut">
              <a:rPr lang="en-US" smtClean="0"/>
              <a:t>3/27/20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505F59-F7C1-BF41-BB41-CD865D6C8872}" type="slidenum">
              <a:rPr lang="en-US" smtClean="0"/>
              <a:t>‹#›</a:t>
            </a:fld>
            <a:endParaRPr lang="en-US" dirty="0"/>
          </a:p>
        </p:txBody>
      </p:sp>
    </p:spTree>
    <p:extLst>
      <p:ext uri="{BB962C8B-B14F-4D97-AF65-F5344CB8AC3E}">
        <p14:creationId xmlns:p14="http://schemas.microsoft.com/office/powerpoint/2010/main" val="516505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6FA35A-5DC3-D340-A379-9ADC88998E9F}" type="datetimeFigureOut">
              <a:rPr lang="en-US" smtClean="0"/>
              <a:t>3/27/20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505F59-F7C1-BF41-BB41-CD865D6C8872}" type="slidenum">
              <a:rPr lang="en-US" smtClean="0"/>
              <a:t>‹#›</a:t>
            </a:fld>
            <a:endParaRPr lang="en-US" dirty="0"/>
          </a:p>
        </p:txBody>
      </p:sp>
    </p:spTree>
    <p:extLst>
      <p:ext uri="{BB962C8B-B14F-4D97-AF65-F5344CB8AC3E}">
        <p14:creationId xmlns:p14="http://schemas.microsoft.com/office/powerpoint/2010/main" val="301467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6FA35A-5DC3-D340-A379-9ADC88998E9F}" type="datetimeFigureOut">
              <a:rPr lang="en-US" smtClean="0"/>
              <a:t>3/27/20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505F59-F7C1-BF41-BB41-CD865D6C8872}" type="slidenum">
              <a:rPr lang="en-US" smtClean="0"/>
              <a:t>‹#›</a:t>
            </a:fld>
            <a:endParaRPr lang="en-US" dirty="0"/>
          </a:p>
        </p:txBody>
      </p:sp>
    </p:spTree>
    <p:extLst>
      <p:ext uri="{BB962C8B-B14F-4D97-AF65-F5344CB8AC3E}">
        <p14:creationId xmlns:p14="http://schemas.microsoft.com/office/powerpoint/2010/main" val="707477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6FA35A-5DC3-D340-A379-9ADC88998E9F}" type="datetimeFigureOut">
              <a:rPr lang="en-US" smtClean="0"/>
              <a:t>3/27/20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B505F59-F7C1-BF41-BB41-CD865D6C8872}" type="slidenum">
              <a:rPr lang="en-US" smtClean="0"/>
              <a:t>‹#›</a:t>
            </a:fld>
            <a:endParaRPr lang="en-US" dirty="0"/>
          </a:p>
        </p:txBody>
      </p:sp>
    </p:spTree>
    <p:extLst>
      <p:ext uri="{BB962C8B-B14F-4D97-AF65-F5344CB8AC3E}">
        <p14:creationId xmlns:p14="http://schemas.microsoft.com/office/powerpoint/2010/main" val="4158975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6FA35A-5DC3-D340-A379-9ADC88998E9F}" type="datetimeFigureOut">
              <a:rPr lang="en-US" smtClean="0"/>
              <a:t>3/27/20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B505F59-F7C1-BF41-BB41-CD865D6C8872}" type="slidenum">
              <a:rPr lang="en-US" smtClean="0"/>
              <a:t>‹#›</a:t>
            </a:fld>
            <a:endParaRPr lang="en-US" dirty="0"/>
          </a:p>
        </p:txBody>
      </p:sp>
    </p:spTree>
    <p:extLst>
      <p:ext uri="{BB962C8B-B14F-4D97-AF65-F5344CB8AC3E}">
        <p14:creationId xmlns:p14="http://schemas.microsoft.com/office/powerpoint/2010/main" val="1838907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6FA35A-5DC3-D340-A379-9ADC88998E9F}" type="datetimeFigureOut">
              <a:rPr lang="en-US" smtClean="0"/>
              <a:t>3/27/20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B505F59-F7C1-BF41-BB41-CD865D6C8872}" type="slidenum">
              <a:rPr lang="en-US" smtClean="0"/>
              <a:t>‹#›</a:t>
            </a:fld>
            <a:endParaRPr lang="en-US" dirty="0"/>
          </a:p>
        </p:txBody>
      </p:sp>
    </p:spTree>
    <p:extLst>
      <p:ext uri="{BB962C8B-B14F-4D97-AF65-F5344CB8AC3E}">
        <p14:creationId xmlns:p14="http://schemas.microsoft.com/office/powerpoint/2010/main" val="350419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6FA35A-5DC3-D340-A379-9ADC88998E9F}" type="datetimeFigureOut">
              <a:rPr lang="en-US" smtClean="0"/>
              <a:t>3/27/20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505F59-F7C1-BF41-BB41-CD865D6C8872}" type="slidenum">
              <a:rPr lang="en-US" smtClean="0"/>
              <a:t>‹#›</a:t>
            </a:fld>
            <a:endParaRPr lang="en-US" dirty="0"/>
          </a:p>
        </p:txBody>
      </p:sp>
    </p:spTree>
    <p:extLst>
      <p:ext uri="{BB962C8B-B14F-4D97-AF65-F5344CB8AC3E}">
        <p14:creationId xmlns:p14="http://schemas.microsoft.com/office/powerpoint/2010/main" val="2835178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6FA35A-5DC3-D340-A379-9ADC88998E9F}" type="datetimeFigureOut">
              <a:rPr lang="en-US" smtClean="0"/>
              <a:t>3/27/20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505F59-F7C1-BF41-BB41-CD865D6C8872}" type="slidenum">
              <a:rPr lang="en-US" smtClean="0"/>
              <a:t>‹#›</a:t>
            </a:fld>
            <a:endParaRPr lang="en-US" dirty="0"/>
          </a:p>
        </p:txBody>
      </p:sp>
    </p:spTree>
    <p:extLst>
      <p:ext uri="{BB962C8B-B14F-4D97-AF65-F5344CB8AC3E}">
        <p14:creationId xmlns:p14="http://schemas.microsoft.com/office/powerpoint/2010/main" val="3106335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6FA35A-5DC3-D340-A379-9ADC88998E9F}" type="datetimeFigureOut">
              <a:rPr lang="en-US" smtClean="0"/>
              <a:t>3/27/20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505F59-F7C1-BF41-BB41-CD865D6C8872}" type="slidenum">
              <a:rPr lang="en-US" smtClean="0"/>
              <a:t>‹#›</a:t>
            </a:fld>
            <a:endParaRPr lang="en-US" dirty="0"/>
          </a:p>
        </p:txBody>
      </p:sp>
    </p:spTree>
    <p:extLst>
      <p:ext uri="{BB962C8B-B14F-4D97-AF65-F5344CB8AC3E}">
        <p14:creationId xmlns:p14="http://schemas.microsoft.com/office/powerpoint/2010/main" val="4272366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B3767D37-BE5D-F44C-95DC-4108646EB36F}"/>
              </a:ext>
            </a:extLst>
          </p:cNvPr>
          <p:cNvPicPr>
            <a:picLocks noGrp="1" noChangeAspect="1"/>
          </p:cNvPicPr>
          <p:nvPr>
            <p:ph idx="1"/>
          </p:nvPr>
        </p:nvPicPr>
        <p:blipFill>
          <a:blip r:embed="rId3"/>
          <a:stretch>
            <a:fillRect/>
          </a:stretch>
        </p:blipFill>
        <p:spPr>
          <a:xfrm>
            <a:off x="3465513" y="-685800"/>
            <a:ext cx="5678487" cy="7832666"/>
          </a:xfrm>
        </p:spPr>
      </p:pic>
      <p:sp>
        <p:nvSpPr>
          <p:cNvPr id="6" name="Text Placeholder 5">
            <a:extLst>
              <a:ext uri="{FF2B5EF4-FFF2-40B4-BE49-F238E27FC236}">
                <a16:creationId xmlns:a16="http://schemas.microsoft.com/office/drawing/2014/main" id="{F9DC698D-3F21-234F-9D50-53673685CC0B}"/>
              </a:ext>
            </a:extLst>
          </p:cNvPr>
          <p:cNvSpPr>
            <a:spLocks noGrp="1"/>
          </p:cNvSpPr>
          <p:nvPr>
            <p:ph type="body" sz="half" idx="2"/>
          </p:nvPr>
        </p:nvSpPr>
        <p:spPr>
          <a:xfrm>
            <a:off x="304800" y="1600200"/>
            <a:ext cx="3160713" cy="4525963"/>
          </a:xfrm>
        </p:spPr>
        <p:txBody>
          <a:bodyPr>
            <a:normAutofit/>
          </a:bodyPr>
          <a:lstStyle/>
          <a:p>
            <a:endParaRPr lang="en-US" sz="2800" dirty="0"/>
          </a:p>
          <a:p>
            <a:r>
              <a:rPr lang="en-US" sz="3000" b="1" dirty="0">
                <a:solidFill>
                  <a:schemeClr val="accent1">
                    <a:lumMod val="75000"/>
                  </a:schemeClr>
                </a:solidFill>
              </a:rPr>
              <a:t>Greenhouse Gases</a:t>
            </a:r>
          </a:p>
          <a:p>
            <a:r>
              <a:rPr lang="en-US" sz="3000" b="1" dirty="0">
                <a:solidFill>
                  <a:schemeClr val="accent1">
                    <a:lumMod val="75000"/>
                  </a:schemeClr>
                </a:solidFill>
              </a:rPr>
              <a:t> Global Warming</a:t>
            </a:r>
          </a:p>
        </p:txBody>
      </p:sp>
      <p:sp>
        <p:nvSpPr>
          <p:cNvPr id="4" name="Title 3">
            <a:extLst>
              <a:ext uri="{FF2B5EF4-FFF2-40B4-BE49-F238E27FC236}">
                <a16:creationId xmlns:a16="http://schemas.microsoft.com/office/drawing/2014/main" id="{FC7E54EF-1160-CA48-A877-1B79F25543F0}"/>
              </a:ext>
            </a:extLst>
          </p:cNvPr>
          <p:cNvSpPr>
            <a:spLocks noGrp="1"/>
          </p:cNvSpPr>
          <p:nvPr>
            <p:ph type="title"/>
          </p:nvPr>
        </p:nvSpPr>
        <p:spPr>
          <a:xfrm>
            <a:off x="304800" y="838200"/>
            <a:ext cx="7848600" cy="855603"/>
          </a:xfrm>
        </p:spPr>
        <p:txBody>
          <a:bodyPr>
            <a:normAutofit fontScale="90000"/>
          </a:bodyPr>
          <a:lstStyle/>
          <a:p>
            <a:r>
              <a:rPr lang="en-US" sz="8000" dirty="0"/>
              <a:t>Climate </a:t>
            </a:r>
            <a:r>
              <a:rPr lang="en-US" sz="8000" dirty="0">
                <a:solidFill>
                  <a:schemeClr val="bg1"/>
                </a:solidFill>
              </a:rPr>
              <a:t>Change</a:t>
            </a:r>
            <a:br>
              <a:rPr lang="en-US" dirty="0"/>
            </a:br>
            <a:endParaRPr lang="en-US" dirty="0"/>
          </a:p>
        </p:txBody>
      </p:sp>
    </p:spTree>
    <p:extLst>
      <p:ext uri="{BB962C8B-B14F-4D97-AF65-F5344CB8AC3E}">
        <p14:creationId xmlns:p14="http://schemas.microsoft.com/office/powerpoint/2010/main" val="3156035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47424239-E5D3-7B49-A819-E81BBE3AB717}"/>
              </a:ext>
            </a:extLst>
          </p:cNvPr>
          <p:cNvPicPr>
            <a:picLocks noGrp="1" noChangeAspect="1"/>
          </p:cNvPicPr>
          <p:nvPr>
            <p:ph sz="half" idx="2"/>
          </p:nvPr>
        </p:nvPicPr>
        <p:blipFill>
          <a:blip r:embed="rId3"/>
          <a:stretch>
            <a:fillRect/>
          </a:stretch>
        </p:blipFill>
        <p:spPr>
          <a:xfrm>
            <a:off x="1" y="0"/>
            <a:ext cx="9683990" cy="7277440"/>
          </a:xfrm>
        </p:spPr>
      </p:pic>
      <p:sp>
        <p:nvSpPr>
          <p:cNvPr id="2" name="Title 1">
            <a:extLst>
              <a:ext uri="{FF2B5EF4-FFF2-40B4-BE49-F238E27FC236}">
                <a16:creationId xmlns:a16="http://schemas.microsoft.com/office/drawing/2014/main" id="{993EF64C-8BD7-48E4-867A-A72ABAC0C0F9}"/>
              </a:ext>
            </a:extLst>
          </p:cNvPr>
          <p:cNvSpPr>
            <a:spLocks noGrp="1"/>
          </p:cNvSpPr>
          <p:nvPr>
            <p:ph type="title"/>
          </p:nvPr>
        </p:nvSpPr>
        <p:spPr>
          <a:xfrm>
            <a:off x="-228599" y="274638"/>
            <a:ext cx="9912590" cy="1143000"/>
          </a:xfrm>
        </p:spPr>
        <p:txBody>
          <a:bodyPr>
            <a:normAutofit/>
          </a:bodyPr>
          <a:lstStyle/>
          <a:p>
            <a:pPr algn="ctr"/>
            <a:r>
              <a:rPr lang="en-US" dirty="0">
                <a:solidFill>
                  <a:schemeClr val="bg1"/>
                </a:solidFill>
                <a:latin typeface="+mn-lt"/>
              </a:rPr>
              <a:t>Greenhouse Gases</a:t>
            </a:r>
          </a:p>
        </p:txBody>
      </p:sp>
      <p:sp>
        <p:nvSpPr>
          <p:cNvPr id="4" name="Text Placeholder 3">
            <a:extLst>
              <a:ext uri="{FF2B5EF4-FFF2-40B4-BE49-F238E27FC236}">
                <a16:creationId xmlns:a16="http://schemas.microsoft.com/office/drawing/2014/main" id="{510D8DA1-2CE4-484F-A5FF-F5AD0FFA77D6}"/>
              </a:ext>
            </a:extLst>
          </p:cNvPr>
          <p:cNvSpPr>
            <a:spLocks noGrp="1"/>
          </p:cNvSpPr>
          <p:nvPr>
            <p:ph type="body" idx="1"/>
          </p:nvPr>
        </p:nvSpPr>
        <p:spPr>
          <a:xfrm>
            <a:off x="3429000" y="1219200"/>
            <a:ext cx="4040188" cy="639762"/>
          </a:xfrm>
        </p:spPr>
        <p:txBody>
          <a:bodyPr/>
          <a:lstStyle/>
          <a:p>
            <a:r>
              <a:rPr lang="en-US" dirty="0">
                <a:solidFill>
                  <a:schemeClr val="bg1"/>
                </a:solidFill>
              </a:rPr>
              <a:t>Carbon Dioxide (CO</a:t>
            </a:r>
            <a:r>
              <a:rPr lang="en-US" baseline="-25000" dirty="0">
                <a:solidFill>
                  <a:schemeClr val="bg1"/>
                </a:solidFill>
              </a:rPr>
              <a:t>2</a:t>
            </a:r>
            <a:r>
              <a:rPr lang="en-US" dirty="0">
                <a:solidFill>
                  <a:schemeClr val="bg1"/>
                </a:solidFill>
              </a:rPr>
              <a:t>)</a:t>
            </a:r>
          </a:p>
        </p:txBody>
      </p:sp>
    </p:spTree>
    <p:extLst>
      <p:ext uri="{BB962C8B-B14F-4D97-AF65-F5344CB8AC3E}">
        <p14:creationId xmlns:p14="http://schemas.microsoft.com/office/powerpoint/2010/main" val="2854295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E559B-6349-E642-8A87-A297ECD67567}"/>
              </a:ext>
            </a:extLst>
          </p:cNvPr>
          <p:cNvSpPr>
            <a:spLocks noGrp="1"/>
          </p:cNvSpPr>
          <p:nvPr>
            <p:ph type="title"/>
          </p:nvPr>
        </p:nvSpPr>
        <p:spPr/>
        <p:txBody>
          <a:bodyPr/>
          <a:lstStyle/>
          <a:p>
            <a:r>
              <a:rPr lang="en-US" dirty="0"/>
              <a:t>Methane</a:t>
            </a:r>
          </a:p>
        </p:txBody>
      </p:sp>
      <p:sp>
        <p:nvSpPr>
          <p:cNvPr id="3" name="Text Placeholder 2">
            <a:extLst>
              <a:ext uri="{FF2B5EF4-FFF2-40B4-BE49-F238E27FC236}">
                <a16:creationId xmlns:a16="http://schemas.microsoft.com/office/drawing/2014/main" id="{F475D455-EF0B-DC43-8877-3F45A9C8D70D}"/>
              </a:ext>
            </a:extLst>
          </p:cNvPr>
          <p:cNvSpPr>
            <a:spLocks noGrp="1"/>
          </p:cNvSpPr>
          <p:nvPr>
            <p:ph type="body" idx="1"/>
          </p:nvPr>
        </p:nvSpPr>
        <p:spPr/>
        <p:txBody>
          <a:bodyPr/>
          <a:lstStyle/>
          <a:p>
            <a:endParaRPr lang="en-US"/>
          </a:p>
        </p:txBody>
      </p:sp>
      <p:pic>
        <p:nvPicPr>
          <p:cNvPr id="8" name="Content Placeholder 7">
            <a:extLst>
              <a:ext uri="{FF2B5EF4-FFF2-40B4-BE49-F238E27FC236}">
                <a16:creationId xmlns:a16="http://schemas.microsoft.com/office/drawing/2014/main" id="{CD231C46-9545-9443-9A2C-911B1977C778}"/>
              </a:ext>
            </a:extLst>
          </p:cNvPr>
          <p:cNvPicPr>
            <a:picLocks noGrp="1" noChangeAspect="1"/>
          </p:cNvPicPr>
          <p:nvPr>
            <p:ph sz="half" idx="2"/>
          </p:nvPr>
        </p:nvPicPr>
        <p:blipFill>
          <a:blip r:embed="rId3"/>
          <a:stretch>
            <a:fillRect/>
          </a:stretch>
        </p:blipFill>
        <p:spPr>
          <a:xfrm>
            <a:off x="457200" y="1535113"/>
            <a:ext cx="4082631" cy="5049441"/>
          </a:xfrm>
        </p:spPr>
      </p:pic>
      <p:sp>
        <p:nvSpPr>
          <p:cNvPr id="5" name="Text Placeholder 4">
            <a:extLst>
              <a:ext uri="{FF2B5EF4-FFF2-40B4-BE49-F238E27FC236}">
                <a16:creationId xmlns:a16="http://schemas.microsoft.com/office/drawing/2014/main" id="{2D57FF20-773D-A444-973D-1CE123082495}"/>
              </a:ext>
            </a:extLst>
          </p:cNvPr>
          <p:cNvSpPr>
            <a:spLocks noGrp="1"/>
          </p:cNvSpPr>
          <p:nvPr>
            <p:ph type="body" sz="quarter" idx="3"/>
          </p:nvPr>
        </p:nvSpPr>
        <p:spPr/>
        <p:txBody>
          <a:bodyPr/>
          <a:lstStyle/>
          <a:p>
            <a:endParaRPr lang="en-US"/>
          </a:p>
        </p:txBody>
      </p:sp>
      <p:pic>
        <p:nvPicPr>
          <p:cNvPr id="10" name="Content Placeholder 9">
            <a:extLst>
              <a:ext uri="{FF2B5EF4-FFF2-40B4-BE49-F238E27FC236}">
                <a16:creationId xmlns:a16="http://schemas.microsoft.com/office/drawing/2014/main" id="{7396A1F8-9013-D745-BA1D-A2C998BE2973}"/>
              </a:ext>
            </a:extLst>
          </p:cNvPr>
          <p:cNvPicPr>
            <a:picLocks noGrp="1" noChangeAspect="1"/>
          </p:cNvPicPr>
          <p:nvPr>
            <p:ph sz="quarter" idx="4"/>
          </p:nvPr>
        </p:nvPicPr>
        <p:blipFill>
          <a:blip r:embed="rId4"/>
          <a:stretch>
            <a:fillRect/>
          </a:stretch>
        </p:blipFill>
        <p:spPr>
          <a:xfrm>
            <a:off x="4687468" y="1532519"/>
            <a:ext cx="3999332" cy="5049441"/>
          </a:xfrm>
        </p:spPr>
      </p:pic>
    </p:spTree>
    <p:extLst>
      <p:ext uri="{BB962C8B-B14F-4D97-AF65-F5344CB8AC3E}">
        <p14:creationId xmlns:p14="http://schemas.microsoft.com/office/powerpoint/2010/main" val="2126252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8F9FD05-8FFB-7541-A299-172A1C6DDBE2}"/>
              </a:ext>
            </a:extLst>
          </p:cNvPr>
          <p:cNvPicPr>
            <a:picLocks noChangeAspect="1"/>
          </p:cNvPicPr>
          <p:nvPr/>
        </p:nvPicPr>
        <p:blipFill>
          <a:blip r:embed="rId3"/>
          <a:stretch>
            <a:fillRect/>
          </a:stretch>
        </p:blipFill>
        <p:spPr>
          <a:xfrm>
            <a:off x="-1357387" y="-304800"/>
            <a:ext cx="10485120" cy="7620000"/>
          </a:xfrm>
          <a:prstGeom prst="rect">
            <a:avLst/>
          </a:prstGeom>
        </p:spPr>
      </p:pic>
    </p:spTree>
    <p:extLst>
      <p:ext uri="{BB962C8B-B14F-4D97-AF65-F5344CB8AC3E}">
        <p14:creationId xmlns:p14="http://schemas.microsoft.com/office/powerpoint/2010/main" val="3130362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A11FFB-FA02-C74D-82D5-3786652C400D}"/>
              </a:ext>
            </a:extLst>
          </p:cNvPr>
          <p:cNvSpPr>
            <a:spLocks noGrp="1"/>
          </p:cNvSpPr>
          <p:nvPr>
            <p:ph idx="1"/>
          </p:nvPr>
        </p:nvSpPr>
        <p:spPr>
          <a:xfrm>
            <a:off x="457200" y="1417638"/>
            <a:ext cx="8229600" cy="5165724"/>
          </a:xfrm>
        </p:spPr>
        <p:txBody>
          <a:bodyPr>
            <a:normAutofit/>
          </a:bodyPr>
          <a:lstStyle/>
          <a:p>
            <a:endParaRPr lang="en-US" dirty="0"/>
          </a:p>
          <a:p>
            <a:endParaRPr lang="en-US" dirty="0"/>
          </a:p>
        </p:txBody>
      </p:sp>
      <p:pic>
        <p:nvPicPr>
          <p:cNvPr id="5" name="Picture 4">
            <a:extLst>
              <a:ext uri="{FF2B5EF4-FFF2-40B4-BE49-F238E27FC236}">
                <a16:creationId xmlns:a16="http://schemas.microsoft.com/office/drawing/2014/main" id="{28077942-2735-8642-95BF-11CDC481C524}"/>
              </a:ext>
            </a:extLst>
          </p:cNvPr>
          <p:cNvPicPr>
            <a:picLocks noChangeAspect="1"/>
          </p:cNvPicPr>
          <p:nvPr/>
        </p:nvPicPr>
        <p:blipFill>
          <a:blip r:embed="rId3"/>
          <a:stretch>
            <a:fillRect/>
          </a:stretch>
        </p:blipFill>
        <p:spPr>
          <a:xfrm>
            <a:off x="-687755" y="0"/>
            <a:ext cx="9831755" cy="6858000"/>
          </a:xfrm>
          <a:prstGeom prst="rect">
            <a:avLst/>
          </a:prstGeom>
        </p:spPr>
      </p:pic>
    </p:spTree>
    <p:extLst>
      <p:ext uri="{BB962C8B-B14F-4D97-AF65-F5344CB8AC3E}">
        <p14:creationId xmlns:p14="http://schemas.microsoft.com/office/powerpoint/2010/main" val="149480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2032"/>
            <a:ext cx="9686925" cy="7010400"/>
          </a:xfrm>
          <a:prstGeom prst="rect">
            <a:avLst/>
          </a:prstGeom>
        </p:spPr>
      </p:pic>
      <p:sp>
        <p:nvSpPr>
          <p:cNvPr id="2" name="TextBox 1">
            <a:extLst>
              <a:ext uri="{FF2B5EF4-FFF2-40B4-BE49-F238E27FC236}">
                <a16:creationId xmlns:a16="http://schemas.microsoft.com/office/drawing/2014/main" id="{153763A0-A9E3-DD45-80E6-AABA17794FC3}"/>
              </a:ext>
            </a:extLst>
          </p:cNvPr>
          <p:cNvSpPr txBox="1"/>
          <p:nvPr/>
        </p:nvSpPr>
        <p:spPr>
          <a:xfrm>
            <a:off x="838200" y="5638800"/>
            <a:ext cx="2743200" cy="707886"/>
          </a:xfrm>
          <a:prstGeom prst="rect">
            <a:avLst/>
          </a:prstGeom>
          <a:noFill/>
        </p:spPr>
        <p:txBody>
          <a:bodyPr wrap="square" rtlCol="0">
            <a:spAutoFit/>
          </a:bodyPr>
          <a:lstStyle/>
          <a:p>
            <a:r>
              <a:rPr lang="en-US" sz="4000" b="1" dirty="0">
                <a:solidFill>
                  <a:schemeClr val="bg1"/>
                </a:solidFill>
              </a:rPr>
              <a:t>Drought</a:t>
            </a:r>
          </a:p>
        </p:txBody>
      </p:sp>
    </p:spTree>
    <p:extLst>
      <p:ext uri="{BB962C8B-B14F-4D97-AF65-F5344CB8AC3E}">
        <p14:creationId xmlns:p14="http://schemas.microsoft.com/office/powerpoint/2010/main" val="1715607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0"/>
            <a:ext cx="10024533" cy="6858000"/>
          </a:xfrm>
          <a:prstGeom prst="rect">
            <a:avLst/>
          </a:prstGeom>
        </p:spPr>
      </p:pic>
      <p:sp>
        <p:nvSpPr>
          <p:cNvPr id="3" name="TextBox 2">
            <a:extLst>
              <a:ext uri="{FF2B5EF4-FFF2-40B4-BE49-F238E27FC236}">
                <a16:creationId xmlns:a16="http://schemas.microsoft.com/office/drawing/2014/main" id="{2079666E-2A6F-2B48-A6DC-2F2D7315157B}"/>
              </a:ext>
            </a:extLst>
          </p:cNvPr>
          <p:cNvSpPr txBox="1"/>
          <p:nvPr/>
        </p:nvSpPr>
        <p:spPr>
          <a:xfrm>
            <a:off x="4800600" y="304800"/>
            <a:ext cx="4114800" cy="646331"/>
          </a:xfrm>
          <a:prstGeom prst="rect">
            <a:avLst/>
          </a:prstGeom>
          <a:noFill/>
        </p:spPr>
        <p:txBody>
          <a:bodyPr wrap="square" rtlCol="0">
            <a:spAutoFit/>
          </a:bodyPr>
          <a:lstStyle/>
          <a:p>
            <a:r>
              <a:rPr lang="en-US" sz="3600" b="1" dirty="0">
                <a:solidFill>
                  <a:schemeClr val="bg1"/>
                </a:solidFill>
              </a:rPr>
              <a:t>Food Scarcity</a:t>
            </a:r>
          </a:p>
        </p:txBody>
      </p:sp>
    </p:spTree>
    <p:extLst>
      <p:ext uri="{BB962C8B-B14F-4D97-AF65-F5344CB8AC3E}">
        <p14:creationId xmlns:p14="http://schemas.microsoft.com/office/powerpoint/2010/main" val="2362458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61D3E59-7C65-1441-B94A-0AFCBE13B2BA}"/>
              </a:ext>
            </a:extLst>
          </p:cNvPr>
          <p:cNvPicPr>
            <a:picLocks noGrp="1" noChangeAspect="1"/>
          </p:cNvPicPr>
          <p:nvPr>
            <p:ph idx="1"/>
          </p:nvPr>
        </p:nvPicPr>
        <p:blipFill>
          <a:blip r:embed="rId3"/>
          <a:stretch>
            <a:fillRect/>
          </a:stretch>
        </p:blipFill>
        <p:spPr>
          <a:xfrm>
            <a:off x="-190500" y="-1219200"/>
            <a:ext cx="9144000" cy="9014773"/>
          </a:xfrm>
        </p:spPr>
      </p:pic>
      <p:sp>
        <p:nvSpPr>
          <p:cNvPr id="7" name="TextBox 6">
            <a:extLst>
              <a:ext uri="{FF2B5EF4-FFF2-40B4-BE49-F238E27FC236}">
                <a16:creationId xmlns:a16="http://schemas.microsoft.com/office/drawing/2014/main" id="{DC899752-BB4B-AF48-87B1-5DE89CD318C6}"/>
              </a:ext>
            </a:extLst>
          </p:cNvPr>
          <p:cNvSpPr txBox="1"/>
          <p:nvPr/>
        </p:nvSpPr>
        <p:spPr>
          <a:xfrm>
            <a:off x="-47625" y="5547002"/>
            <a:ext cx="9067800" cy="1107996"/>
          </a:xfrm>
          <a:prstGeom prst="rect">
            <a:avLst/>
          </a:prstGeom>
          <a:noFill/>
        </p:spPr>
        <p:txBody>
          <a:bodyPr wrap="square" rtlCol="0">
            <a:spAutoFit/>
          </a:bodyPr>
          <a:lstStyle/>
          <a:p>
            <a:pPr algn="ctr"/>
            <a:r>
              <a:rPr lang="en-US" sz="4800" b="1" dirty="0">
                <a:solidFill>
                  <a:srgbClr val="FFC000"/>
                </a:solidFill>
              </a:rPr>
              <a:t>Threatening life as we know it</a:t>
            </a:r>
          </a:p>
          <a:p>
            <a:pPr algn="ctr"/>
            <a:endParaRPr lang="en-US" dirty="0"/>
          </a:p>
        </p:txBody>
      </p:sp>
      <p:sp>
        <p:nvSpPr>
          <p:cNvPr id="8" name="TextBox 7">
            <a:extLst>
              <a:ext uri="{FF2B5EF4-FFF2-40B4-BE49-F238E27FC236}">
                <a16:creationId xmlns:a16="http://schemas.microsoft.com/office/drawing/2014/main" id="{33985E63-EAA3-E04A-833C-4C14CF57A61F}"/>
              </a:ext>
            </a:extLst>
          </p:cNvPr>
          <p:cNvSpPr txBox="1"/>
          <p:nvPr/>
        </p:nvSpPr>
        <p:spPr>
          <a:xfrm>
            <a:off x="19050" y="253900"/>
            <a:ext cx="9067800" cy="923330"/>
          </a:xfrm>
          <a:prstGeom prst="rect">
            <a:avLst/>
          </a:prstGeom>
          <a:noFill/>
        </p:spPr>
        <p:txBody>
          <a:bodyPr wrap="square" rtlCol="0">
            <a:spAutoFit/>
          </a:bodyPr>
          <a:lstStyle/>
          <a:p>
            <a:pPr algn="ctr"/>
            <a:r>
              <a:rPr lang="en-US" sz="5400" b="1" dirty="0">
                <a:solidFill>
                  <a:srgbClr val="FFC000"/>
                </a:solidFill>
              </a:rPr>
              <a:t>Without Food Resources</a:t>
            </a:r>
            <a:endParaRPr lang="en-US" sz="5400" dirty="0">
              <a:solidFill>
                <a:srgbClr val="FFC000"/>
              </a:solidFill>
            </a:endParaRPr>
          </a:p>
        </p:txBody>
      </p:sp>
      <p:sp>
        <p:nvSpPr>
          <p:cNvPr id="9" name="TextBox 8">
            <a:extLst>
              <a:ext uri="{FF2B5EF4-FFF2-40B4-BE49-F238E27FC236}">
                <a16:creationId xmlns:a16="http://schemas.microsoft.com/office/drawing/2014/main" id="{D6F64408-E277-664B-AC4F-B0AE1F847CB9}"/>
              </a:ext>
            </a:extLst>
          </p:cNvPr>
          <p:cNvSpPr txBox="1"/>
          <p:nvPr/>
        </p:nvSpPr>
        <p:spPr>
          <a:xfrm>
            <a:off x="38100" y="1706880"/>
            <a:ext cx="8686800" cy="1754326"/>
          </a:xfrm>
          <a:prstGeom prst="rect">
            <a:avLst/>
          </a:prstGeom>
          <a:noFill/>
        </p:spPr>
        <p:txBody>
          <a:bodyPr wrap="square" rtlCol="0">
            <a:spAutoFit/>
          </a:bodyPr>
          <a:lstStyle/>
          <a:p>
            <a:r>
              <a:rPr lang="en-US" sz="4400" b="1" dirty="0"/>
              <a:t>Malnutrition &amp; Disease</a:t>
            </a:r>
          </a:p>
          <a:p>
            <a:endParaRPr lang="en-US" sz="2000" b="1" dirty="0"/>
          </a:p>
          <a:p>
            <a:r>
              <a:rPr lang="en-US" sz="2000" b="1" dirty="0"/>
              <a:t>									</a:t>
            </a:r>
            <a:r>
              <a:rPr lang="en-US" sz="4400" b="1" dirty="0"/>
              <a:t>   Mass Migration</a:t>
            </a:r>
          </a:p>
        </p:txBody>
      </p:sp>
      <p:sp>
        <p:nvSpPr>
          <p:cNvPr id="10" name="TextBox 9">
            <a:extLst>
              <a:ext uri="{FF2B5EF4-FFF2-40B4-BE49-F238E27FC236}">
                <a16:creationId xmlns:a16="http://schemas.microsoft.com/office/drawing/2014/main" id="{A0E85035-2AD8-1349-95D5-F12F2C7B29AD}"/>
              </a:ext>
            </a:extLst>
          </p:cNvPr>
          <p:cNvSpPr txBox="1"/>
          <p:nvPr/>
        </p:nvSpPr>
        <p:spPr>
          <a:xfrm>
            <a:off x="0" y="3704570"/>
            <a:ext cx="8686800" cy="1569660"/>
          </a:xfrm>
          <a:prstGeom prst="rect">
            <a:avLst/>
          </a:prstGeom>
          <a:noFill/>
        </p:spPr>
        <p:txBody>
          <a:bodyPr wrap="square" rtlCol="0">
            <a:spAutoFit/>
          </a:bodyPr>
          <a:lstStyle/>
          <a:p>
            <a:pPr algn="ctr"/>
            <a:r>
              <a:rPr lang="en-US" sz="4800" b="1" dirty="0"/>
              <a:t>Hoarding</a:t>
            </a:r>
          </a:p>
          <a:p>
            <a:pPr algn="ctr"/>
            <a:r>
              <a:rPr lang="en-US" sz="4800" b="1" dirty="0"/>
              <a:t>Corruption     Violence</a:t>
            </a:r>
          </a:p>
        </p:txBody>
      </p:sp>
    </p:spTree>
    <p:extLst>
      <p:ext uri="{BB962C8B-B14F-4D97-AF65-F5344CB8AC3E}">
        <p14:creationId xmlns:p14="http://schemas.microsoft.com/office/powerpoint/2010/main" val="516075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F4F1EE8-27C5-2A47-A498-012EF62F9E7B}"/>
              </a:ext>
            </a:extLst>
          </p:cNvPr>
          <p:cNvPicPr>
            <a:picLocks noGrp="1" noChangeAspect="1"/>
          </p:cNvPicPr>
          <p:nvPr>
            <p:ph idx="1"/>
          </p:nvPr>
        </p:nvPicPr>
        <p:blipFill>
          <a:blip r:embed="rId3"/>
          <a:stretch>
            <a:fillRect/>
          </a:stretch>
        </p:blipFill>
        <p:spPr>
          <a:xfrm>
            <a:off x="0" y="-152400"/>
            <a:ext cx="9144000" cy="7478450"/>
          </a:xfrm>
        </p:spPr>
      </p:pic>
      <p:sp>
        <p:nvSpPr>
          <p:cNvPr id="2" name="Title 1">
            <a:extLst>
              <a:ext uri="{FF2B5EF4-FFF2-40B4-BE49-F238E27FC236}">
                <a16:creationId xmlns:a16="http://schemas.microsoft.com/office/drawing/2014/main" id="{8BC464D3-91ED-2F42-A1D9-C966F86EFEB1}"/>
              </a:ext>
            </a:extLst>
          </p:cNvPr>
          <p:cNvSpPr>
            <a:spLocks noGrp="1"/>
          </p:cNvSpPr>
          <p:nvPr>
            <p:ph type="title"/>
          </p:nvPr>
        </p:nvSpPr>
        <p:spPr>
          <a:xfrm>
            <a:off x="457200" y="274638"/>
            <a:ext cx="3352800" cy="1143000"/>
          </a:xfrm>
        </p:spPr>
        <p:txBody>
          <a:bodyPr>
            <a:normAutofit/>
          </a:bodyPr>
          <a:lstStyle/>
          <a:p>
            <a:r>
              <a:rPr lang="en-US" sz="6000" b="1" dirty="0"/>
              <a:t>Solutions</a:t>
            </a:r>
          </a:p>
        </p:txBody>
      </p:sp>
      <p:sp>
        <p:nvSpPr>
          <p:cNvPr id="8" name="TextBox 7">
            <a:extLst>
              <a:ext uri="{FF2B5EF4-FFF2-40B4-BE49-F238E27FC236}">
                <a16:creationId xmlns:a16="http://schemas.microsoft.com/office/drawing/2014/main" id="{10A96847-8CD8-1E4C-8528-138E90062A02}"/>
              </a:ext>
            </a:extLst>
          </p:cNvPr>
          <p:cNvSpPr txBox="1"/>
          <p:nvPr/>
        </p:nvSpPr>
        <p:spPr>
          <a:xfrm>
            <a:off x="457200" y="1447800"/>
            <a:ext cx="3048000" cy="5847755"/>
          </a:xfrm>
          <a:prstGeom prst="rect">
            <a:avLst/>
          </a:prstGeom>
          <a:noFill/>
        </p:spPr>
        <p:txBody>
          <a:bodyPr wrap="square" rtlCol="0">
            <a:spAutoFit/>
          </a:bodyPr>
          <a:lstStyle/>
          <a:p>
            <a:pPr algn="ctr"/>
            <a:r>
              <a:rPr lang="en-US" sz="6000" b="1" dirty="0"/>
              <a:t>Big! </a:t>
            </a:r>
          </a:p>
          <a:p>
            <a:endParaRPr lang="en-US" sz="3200" b="1" dirty="0"/>
          </a:p>
          <a:p>
            <a:r>
              <a:rPr lang="en-US" sz="3200" b="1" dirty="0"/>
              <a:t>HR 763</a:t>
            </a:r>
            <a:r>
              <a:rPr lang="en-US" sz="2400" b="1" dirty="0"/>
              <a:t>—Energy Innovation &amp; Carbon Dividend Act</a:t>
            </a:r>
          </a:p>
          <a:p>
            <a:endParaRPr lang="en-US" sz="1400" b="1" dirty="0"/>
          </a:p>
          <a:p>
            <a:r>
              <a:rPr lang="en-US" sz="2800" b="1" dirty="0"/>
              <a:t>Government—  </a:t>
            </a:r>
            <a:r>
              <a:rPr lang="en-US" sz="2400" b="1" dirty="0"/>
              <a:t>International, national, state,</a:t>
            </a:r>
            <a:br>
              <a:rPr lang="en-US" sz="2400" b="1" dirty="0"/>
            </a:br>
            <a:r>
              <a:rPr lang="en-US" sz="2400" b="1" dirty="0"/>
              <a:t>local community</a:t>
            </a:r>
          </a:p>
          <a:p>
            <a:endParaRPr lang="en-US" sz="1400" b="1" dirty="0"/>
          </a:p>
          <a:p>
            <a:r>
              <a:rPr lang="en-US" sz="2800" b="1" dirty="0"/>
              <a:t>Corporations &amp; Businesses </a:t>
            </a:r>
            <a:endParaRPr lang="en-US" sz="2800" dirty="0"/>
          </a:p>
          <a:p>
            <a:endParaRPr lang="en-US" dirty="0"/>
          </a:p>
        </p:txBody>
      </p:sp>
    </p:spTree>
    <p:extLst>
      <p:ext uri="{BB962C8B-B14F-4D97-AF65-F5344CB8AC3E}">
        <p14:creationId xmlns:p14="http://schemas.microsoft.com/office/powerpoint/2010/main" val="1821815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187165-1E96-D44B-81E8-70237E4F39B4}"/>
              </a:ext>
            </a:extLst>
          </p:cNvPr>
          <p:cNvSpPr>
            <a:spLocks noGrp="1"/>
          </p:cNvSpPr>
          <p:nvPr>
            <p:ph type="title"/>
          </p:nvPr>
        </p:nvSpPr>
        <p:spPr>
          <a:xfrm>
            <a:off x="304800" y="453578"/>
            <a:ext cx="3008313" cy="3001964"/>
          </a:xfrm>
        </p:spPr>
        <p:txBody>
          <a:bodyPr>
            <a:normAutofit fontScale="90000"/>
          </a:bodyPr>
          <a:lstStyle/>
          <a:p>
            <a:pPr marL="0" indent="0"/>
            <a:r>
              <a:rPr lang="en-US" sz="3600" dirty="0"/>
              <a:t>Seemingly Small</a:t>
            </a:r>
            <a:br>
              <a:rPr lang="en-US" sz="3600" dirty="0"/>
            </a:br>
            <a:br>
              <a:rPr lang="en-US" sz="3600" dirty="0"/>
            </a:br>
            <a:r>
              <a:rPr lang="en-US" sz="3100" dirty="0"/>
              <a:t>Churches </a:t>
            </a:r>
            <a:br>
              <a:rPr lang="en-US" sz="3100" dirty="0"/>
            </a:br>
            <a:r>
              <a:rPr lang="en-US" sz="3100" dirty="0"/>
              <a:t>Individuals Families </a:t>
            </a:r>
            <a:br>
              <a:rPr lang="en-US" dirty="0"/>
            </a:br>
            <a:endParaRPr lang="en-US" dirty="0"/>
          </a:p>
        </p:txBody>
      </p:sp>
      <p:pic>
        <p:nvPicPr>
          <p:cNvPr id="8" name="Content Placeholder 7">
            <a:extLst>
              <a:ext uri="{FF2B5EF4-FFF2-40B4-BE49-F238E27FC236}">
                <a16:creationId xmlns:a16="http://schemas.microsoft.com/office/drawing/2014/main" id="{94525771-9BD4-FB49-BBD1-071D63C064CB}"/>
              </a:ext>
            </a:extLst>
          </p:cNvPr>
          <p:cNvPicPr>
            <a:picLocks noGrp="1" noChangeAspect="1"/>
          </p:cNvPicPr>
          <p:nvPr>
            <p:ph idx="1"/>
          </p:nvPr>
        </p:nvPicPr>
        <p:blipFill>
          <a:blip r:embed="rId3"/>
          <a:stretch>
            <a:fillRect/>
          </a:stretch>
        </p:blipFill>
        <p:spPr>
          <a:xfrm>
            <a:off x="3810000" y="-1009327"/>
            <a:ext cx="5257799" cy="7886700"/>
          </a:xfrm>
        </p:spPr>
      </p:pic>
      <p:sp>
        <p:nvSpPr>
          <p:cNvPr id="6" name="Text Placeholder 5">
            <a:extLst>
              <a:ext uri="{FF2B5EF4-FFF2-40B4-BE49-F238E27FC236}">
                <a16:creationId xmlns:a16="http://schemas.microsoft.com/office/drawing/2014/main" id="{5F638D0D-CE38-274D-B3E8-DA159EA86EB3}"/>
              </a:ext>
            </a:extLst>
          </p:cNvPr>
          <p:cNvSpPr>
            <a:spLocks noGrp="1"/>
          </p:cNvSpPr>
          <p:nvPr>
            <p:ph type="body" sz="half" idx="2"/>
          </p:nvPr>
        </p:nvSpPr>
        <p:spPr>
          <a:xfrm>
            <a:off x="457200" y="3733800"/>
            <a:ext cx="3008313" cy="2392363"/>
          </a:xfrm>
        </p:spPr>
        <p:txBody>
          <a:bodyPr/>
          <a:lstStyle/>
          <a:p>
            <a:pPr algn="ctr"/>
            <a:r>
              <a:rPr lang="en-US" sz="4800" b="1" dirty="0"/>
              <a:t>All of Us </a:t>
            </a:r>
            <a:br>
              <a:rPr lang="en-US" b="1" dirty="0"/>
            </a:br>
            <a:r>
              <a:rPr lang="en-US" sz="2800" b="1" dirty="0"/>
              <a:t>working for the common good</a:t>
            </a:r>
            <a:endParaRPr lang="en-US" sz="2800" dirty="0"/>
          </a:p>
          <a:p>
            <a:endParaRPr lang="en-US" dirty="0"/>
          </a:p>
        </p:txBody>
      </p:sp>
    </p:spTree>
    <p:extLst>
      <p:ext uri="{BB962C8B-B14F-4D97-AF65-F5344CB8AC3E}">
        <p14:creationId xmlns:p14="http://schemas.microsoft.com/office/powerpoint/2010/main" val="377295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57c86a653eff3.image.jpg"/>
          <p:cNvPicPr>
            <a:picLocks noGrp="1" noChangeAspect="1"/>
          </p:cNvPicPr>
          <p:nvPr>
            <p:ph idx="1"/>
          </p:nvPr>
        </p:nvPicPr>
        <p:blipFill>
          <a:blip r:embed="rId3">
            <a:extLst>
              <a:ext uri="{28A0092B-C50C-407E-A947-70E740481C1C}">
                <a14:useLocalDpi xmlns:a14="http://schemas.microsoft.com/office/drawing/2010/main" val="0"/>
              </a:ext>
            </a:extLst>
          </a:blip>
          <a:srcRect t="8753" b="8753"/>
          <a:stretch>
            <a:fillRect/>
          </a:stretch>
        </p:blipFill>
        <p:spPr>
          <a:xfrm>
            <a:off x="-1524000" y="0"/>
            <a:ext cx="11433603" cy="6858000"/>
          </a:xfrm>
        </p:spPr>
      </p:pic>
    </p:spTree>
    <p:extLst>
      <p:ext uri="{BB962C8B-B14F-4D97-AF65-F5344CB8AC3E}">
        <p14:creationId xmlns:p14="http://schemas.microsoft.com/office/powerpoint/2010/main" val="2102266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ettyImages_1166067558.14.jpg"/>
          <p:cNvPicPr>
            <a:picLocks noGrp="1" noChangeAspect="1"/>
          </p:cNvPicPr>
          <p:nvPr>
            <p:ph idx="1"/>
          </p:nvPr>
        </p:nvPicPr>
        <p:blipFill>
          <a:blip r:embed="rId3">
            <a:extLst>
              <a:ext uri="{28A0092B-C50C-407E-A947-70E740481C1C}">
                <a14:useLocalDpi xmlns:a14="http://schemas.microsoft.com/office/drawing/2010/main" val="0"/>
              </a:ext>
            </a:extLst>
          </a:blip>
          <a:srcRect t="1115" b="1115"/>
          <a:stretch>
            <a:fillRect/>
          </a:stretch>
        </p:blipFill>
        <p:spPr>
          <a:xfrm>
            <a:off x="-228600" y="0"/>
            <a:ext cx="9898062" cy="7001581"/>
          </a:xfrm>
        </p:spPr>
      </p:pic>
    </p:spTree>
    <p:extLst>
      <p:ext uri="{BB962C8B-B14F-4D97-AF65-F5344CB8AC3E}">
        <p14:creationId xmlns:p14="http://schemas.microsoft.com/office/powerpoint/2010/main" val="1750063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EC44F6E-B1C1-2347-83D9-B53F5342E57B}"/>
              </a:ext>
            </a:extLst>
          </p:cNvPr>
          <p:cNvPicPr>
            <a:picLocks noGrp="1" noChangeAspect="1"/>
          </p:cNvPicPr>
          <p:nvPr>
            <p:ph idx="1"/>
          </p:nvPr>
        </p:nvPicPr>
        <p:blipFill>
          <a:blip r:embed="rId3"/>
          <a:stretch>
            <a:fillRect/>
          </a:stretch>
        </p:blipFill>
        <p:spPr>
          <a:xfrm>
            <a:off x="761368" y="-304800"/>
            <a:ext cx="7621264" cy="8230967"/>
          </a:xfrm>
        </p:spPr>
      </p:pic>
    </p:spTree>
    <p:extLst>
      <p:ext uri="{BB962C8B-B14F-4D97-AF65-F5344CB8AC3E}">
        <p14:creationId xmlns:p14="http://schemas.microsoft.com/office/powerpoint/2010/main" val="353161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43941.jpg"/>
          <p:cNvPicPr>
            <a:picLocks noGrp="1" noChangeAspect="1"/>
          </p:cNvPicPr>
          <p:nvPr>
            <p:ph idx="1"/>
          </p:nvPr>
        </p:nvPicPr>
        <p:blipFill>
          <a:blip r:embed="rId3">
            <a:extLst>
              <a:ext uri="{28A0092B-C50C-407E-A947-70E740481C1C}">
                <a14:useLocalDpi xmlns:a14="http://schemas.microsoft.com/office/drawing/2010/main" val="0"/>
              </a:ext>
            </a:extLst>
          </a:blip>
          <a:srcRect t="8753" b="8753"/>
          <a:stretch>
            <a:fillRect/>
          </a:stretch>
        </p:blipFill>
        <p:spPr>
          <a:xfrm>
            <a:off x="-1420111" y="0"/>
            <a:ext cx="12469965" cy="6858000"/>
          </a:xfrm>
        </p:spPr>
      </p:pic>
    </p:spTree>
    <p:extLst>
      <p:ext uri="{BB962C8B-B14F-4D97-AF65-F5344CB8AC3E}">
        <p14:creationId xmlns:p14="http://schemas.microsoft.com/office/powerpoint/2010/main" val="143230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B72550-FEED-8B4A-AB01-92F8D75AE9B0}"/>
              </a:ext>
            </a:extLst>
          </p:cNvPr>
          <p:cNvPicPr>
            <a:picLocks noChangeAspect="1"/>
          </p:cNvPicPr>
          <p:nvPr/>
        </p:nvPicPr>
        <p:blipFill>
          <a:blip r:embed="rId3"/>
          <a:stretch>
            <a:fillRect/>
          </a:stretch>
        </p:blipFill>
        <p:spPr>
          <a:xfrm>
            <a:off x="-1524001" y="0"/>
            <a:ext cx="11921067" cy="6858000"/>
          </a:xfrm>
          <a:prstGeom prst="rect">
            <a:avLst/>
          </a:prstGeom>
        </p:spPr>
      </p:pic>
    </p:spTree>
    <p:extLst>
      <p:ext uri="{BB962C8B-B14F-4D97-AF65-F5344CB8AC3E}">
        <p14:creationId xmlns:p14="http://schemas.microsoft.com/office/powerpoint/2010/main" val="1320742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77DB59-BF8E-3045-A059-5DC2635472EA}"/>
              </a:ext>
            </a:extLst>
          </p:cNvPr>
          <p:cNvSpPr>
            <a:spLocks noGrp="1"/>
          </p:cNvSpPr>
          <p:nvPr>
            <p:ph idx="1"/>
          </p:nvPr>
        </p:nvSpPr>
        <p:spPr/>
        <p:txBody>
          <a:bodyPr/>
          <a:lstStyle/>
          <a:p>
            <a:r>
              <a:rPr lang="en-US" dirty="0"/>
              <a:t>Imagine</a:t>
            </a:r>
          </a:p>
        </p:txBody>
      </p:sp>
      <p:pic>
        <p:nvPicPr>
          <p:cNvPr id="5" name="Picture 4">
            <a:extLst>
              <a:ext uri="{FF2B5EF4-FFF2-40B4-BE49-F238E27FC236}">
                <a16:creationId xmlns:a16="http://schemas.microsoft.com/office/drawing/2014/main" id="{094B21EF-63FA-9C44-B30F-57D9140E4BB0}"/>
              </a:ext>
            </a:extLst>
          </p:cNvPr>
          <p:cNvPicPr>
            <a:picLocks noChangeAspect="1"/>
          </p:cNvPicPr>
          <p:nvPr/>
        </p:nvPicPr>
        <p:blipFill>
          <a:blip r:embed="rId3"/>
          <a:stretch>
            <a:fillRect/>
          </a:stretch>
        </p:blipFill>
        <p:spPr>
          <a:xfrm>
            <a:off x="-1207325" y="0"/>
            <a:ext cx="11558649" cy="6858000"/>
          </a:xfrm>
          <a:prstGeom prst="rect">
            <a:avLst/>
          </a:prstGeom>
        </p:spPr>
      </p:pic>
      <p:sp>
        <p:nvSpPr>
          <p:cNvPr id="6" name="TextBox 5">
            <a:extLst>
              <a:ext uri="{FF2B5EF4-FFF2-40B4-BE49-F238E27FC236}">
                <a16:creationId xmlns:a16="http://schemas.microsoft.com/office/drawing/2014/main" id="{2EF0BE2F-81D9-534D-BEBB-D68DE28A6E5F}"/>
              </a:ext>
            </a:extLst>
          </p:cNvPr>
          <p:cNvSpPr txBox="1"/>
          <p:nvPr/>
        </p:nvSpPr>
        <p:spPr>
          <a:xfrm>
            <a:off x="4114800" y="797605"/>
            <a:ext cx="2057400" cy="707886"/>
          </a:xfrm>
          <a:prstGeom prst="rect">
            <a:avLst/>
          </a:prstGeom>
          <a:noFill/>
        </p:spPr>
        <p:txBody>
          <a:bodyPr wrap="square" rtlCol="0">
            <a:spAutoFit/>
          </a:bodyPr>
          <a:lstStyle/>
          <a:p>
            <a:r>
              <a:rPr lang="en-US" sz="4000" b="1" dirty="0">
                <a:solidFill>
                  <a:schemeClr val="bg1"/>
                </a:solidFill>
              </a:rPr>
              <a:t>Climate</a:t>
            </a:r>
          </a:p>
        </p:txBody>
      </p:sp>
      <p:sp>
        <p:nvSpPr>
          <p:cNvPr id="7" name="TextBox 6">
            <a:extLst>
              <a:ext uri="{FF2B5EF4-FFF2-40B4-BE49-F238E27FC236}">
                <a16:creationId xmlns:a16="http://schemas.microsoft.com/office/drawing/2014/main" id="{AC95305E-A6F2-E245-8429-9E4F04C4512E}"/>
              </a:ext>
            </a:extLst>
          </p:cNvPr>
          <p:cNvSpPr txBox="1"/>
          <p:nvPr/>
        </p:nvSpPr>
        <p:spPr>
          <a:xfrm>
            <a:off x="1447800" y="5967824"/>
            <a:ext cx="2514600" cy="984885"/>
          </a:xfrm>
          <a:prstGeom prst="rect">
            <a:avLst/>
          </a:prstGeom>
          <a:noFill/>
        </p:spPr>
        <p:txBody>
          <a:bodyPr wrap="square" rtlCol="0">
            <a:spAutoFit/>
          </a:bodyPr>
          <a:lstStyle/>
          <a:p>
            <a:r>
              <a:rPr lang="en-US" sz="4000" b="1" dirty="0"/>
              <a:t>Weather</a:t>
            </a:r>
          </a:p>
          <a:p>
            <a:endParaRPr lang="en-US" dirty="0"/>
          </a:p>
        </p:txBody>
      </p:sp>
    </p:spTree>
    <p:extLst>
      <p:ext uri="{BB962C8B-B14F-4D97-AF65-F5344CB8AC3E}">
        <p14:creationId xmlns:p14="http://schemas.microsoft.com/office/powerpoint/2010/main" val="3609883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nsensus_10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381000"/>
            <a:ext cx="8657389" cy="6172200"/>
          </a:xfrm>
          <a:prstGeom prst="rect">
            <a:avLst/>
          </a:prstGeom>
        </p:spPr>
      </p:pic>
    </p:spTree>
    <p:extLst>
      <p:ext uri="{BB962C8B-B14F-4D97-AF65-F5344CB8AC3E}">
        <p14:creationId xmlns:p14="http://schemas.microsoft.com/office/powerpoint/2010/main" val="1440051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6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0B17EF-FE40-C544-8B9D-63BF8E391866}"/>
              </a:ext>
            </a:extLst>
          </p:cNvPr>
          <p:cNvPicPr>
            <a:picLocks noChangeAspect="1"/>
          </p:cNvPicPr>
          <p:nvPr/>
        </p:nvPicPr>
        <p:blipFill>
          <a:blip r:embed="rId3"/>
          <a:stretch>
            <a:fillRect/>
          </a:stretch>
        </p:blipFill>
        <p:spPr>
          <a:xfrm>
            <a:off x="-228600" y="-152399"/>
            <a:ext cx="9912794" cy="7162800"/>
          </a:xfrm>
          <a:prstGeom prst="rect">
            <a:avLst/>
          </a:prstGeom>
        </p:spPr>
      </p:pic>
      <p:sp>
        <p:nvSpPr>
          <p:cNvPr id="5" name="TextBox 4">
            <a:extLst>
              <a:ext uri="{FF2B5EF4-FFF2-40B4-BE49-F238E27FC236}">
                <a16:creationId xmlns:a16="http://schemas.microsoft.com/office/drawing/2014/main" id="{B46270A3-66C6-F247-96F9-C07652CDFECD}"/>
              </a:ext>
            </a:extLst>
          </p:cNvPr>
          <p:cNvSpPr txBox="1"/>
          <p:nvPr/>
        </p:nvSpPr>
        <p:spPr>
          <a:xfrm>
            <a:off x="0" y="4919008"/>
            <a:ext cx="6616148" cy="1938992"/>
          </a:xfrm>
          <a:prstGeom prst="rect">
            <a:avLst/>
          </a:prstGeom>
          <a:gradFill>
            <a:gsLst>
              <a:gs pos="1000">
                <a:schemeClr val="accent1">
                  <a:lumMod val="5000"/>
                  <a:lumOff val="95000"/>
                </a:schemeClr>
              </a:gs>
              <a:gs pos="57000">
                <a:schemeClr val="accent1">
                  <a:alpha val="85000"/>
                  <a:lumMod val="47000"/>
                  <a:lumOff val="53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US" sz="4000" b="1" dirty="0">
                <a:solidFill>
                  <a:schemeClr val="accent3">
                    <a:lumMod val="50000"/>
                  </a:schemeClr>
                </a:solidFill>
              </a:rPr>
              <a:t>Increased Greenhouse Gases </a:t>
            </a:r>
            <a:br>
              <a:rPr lang="en-US" sz="4000" b="1" dirty="0">
                <a:solidFill>
                  <a:schemeClr val="accent3">
                    <a:lumMod val="50000"/>
                  </a:schemeClr>
                </a:solidFill>
              </a:rPr>
            </a:br>
            <a:r>
              <a:rPr lang="en-US" sz="4000" b="1" dirty="0">
                <a:solidFill>
                  <a:schemeClr val="accent3">
                    <a:lumMod val="50000"/>
                  </a:schemeClr>
                </a:solidFill>
              </a:rPr>
              <a:t>		</a:t>
            </a:r>
            <a:r>
              <a:rPr lang="en-US" sz="4000" b="1" dirty="0">
                <a:solidFill>
                  <a:schemeClr val="accent3">
                    <a:lumMod val="50000"/>
                  </a:schemeClr>
                </a:solidFill>
                <a:sym typeface="Wingdings" pitchFamily="2" charset="2"/>
              </a:rPr>
              <a:t>Global Warming</a:t>
            </a:r>
            <a:br>
              <a:rPr lang="en-US" sz="4000" b="1" dirty="0">
                <a:solidFill>
                  <a:schemeClr val="accent3">
                    <a:lumMod val="50000"/>
                  </a:schemeClr>
                </a:solidFill>
                <a:sym typeface="Wingdings" pitchFamily="2" charset="2"/>
              </a:rPr>
            </a:br>
            <a:r>
              <a:rPr lang="en-US" sz="4000" b="1" dirty="0">
                <a:solidFill>
                  <a:schemeClr val="accent3">
                    <a:lumMod val="50000"/>
                  </a:schemeClr>
                </a:solidFill>
                <a:sym typeface="Wingdings" pitchFamily="2" charset="2"/>
              </a:rPr>
              <a:t>				Climate Change</a:t>
            </a:r>
            <a:endParaRPr lang="en-US" sz="4000" b="1" dirty="0">
              <a:solidFill>
                <a:schemeClr val="accent3">
                  <a:lumMod val="50000"/>
                </a:schemeClr>
              </a:solidFill>
            </a:endParaRPr>
          </a:p>
        </p:txBody>
      </p:sp>
    </p:spTree>
    <p:extLst>
      <p:ext uri="{BB962C8B-B14F-4D97-AF65-F5344CB8AC3E}">
        <p14:creationId xmlns:p14="http://schemas.microsoft.com/office/powerpoint/2010/main" val="12997765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{ABFE72C7-9F50-3844-A705-79941DF6603B}tf10001079</Template>
  <TotalTime>15190</TotalTime>
  <Words>1165</Words>
  <Application>Microsoft Macintosh PowerPoint</Application>
  <PresentationFormat>On-screen Show (4:3)</PresentationFormat>
  <Paragraphs>122</Paragraphs>
  <Slides>18</Slides>
  <Notes>18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Calibri</vt:lpstr>
      <vt:lpstr>Office Theme</vt:lpstr>
      <vt:lpstr>Climate Change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Greenhouse Gases</vt:lpstr>
      <vt:lpstr>Methane</vt:lpstr>
      <vt:lpstr>PowerPoint Presentation</vt:lpstr>
      <vt:lpstr>PowerPoint Presentation</vt:lpstr>
      <vt:lpstr>PowerPoint Presentation</vt:lpstr>
      <vt:lpstr>PowerPoint Presentation</vt:lpstr>
      <vt:lpstr>PowerPoint Presentation</vt:lpstr>
      <vt:lpstr>Solutions</vt:lpstr>
      <vt:lpstr>Seemingly Small  Churches  Individuals Families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Joranko</dc:creator>
  <cp:lastModifiedBy>Ed Zinkiewicz</cp:lastModifiedBy>
  <cp:revision>202</cp:revision>
  <cp:lastPrinted>2020-03-18T15:05:38Z</cp:lastPrinted>
  <dcterms:created xsi:type="dcterms:W3CDTF">2014-10-29T11:24:53Z</dcterms:created>
  <dcterms:modified xsi:type="dcterms:W3CDTF">2020-03-27T14:57:10Z</dcterms:modified>
</cp:coreProperties>
</file>