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67" r:id="rId3"/>
    <p:sldId id="268" r:id="rId4"/>
    <p:sldId id="262" r:id="rId5"/>
    <p:sldId id="261" r:id="rId6"/>
    <p:sldId id="269" r:id="rId7"/>
    <p:sldId id="270" r:id="rId8"/>
    <p:sldId id="272" r:id="rId9"/>
    <p:sldId id="258" r:id="rId10"/>
    <p:sldId id="273" r:id="rId11"/>
    <p:sldId id="263" r:id="rId12"/>
    <p:sldId id="271" r:id="rId13"/>
    <p:sldId id="282" r:id="rId14"/>
    <p:sldId id="275" r:id="rId15"/>
    <p:sldId id="276" r:id="rId16"/>
    <p:sldId id="283" r:id="rId17"/>
    <p:sldId id="259" r:id="rId18"/>
    <p:sldId id="284" r:id="rId19"/>
    <p:sldId id="281" r:id="rId20"/>
    <p:sldId id="278" r:id="rId21"/>
    <p:sldId id="279" r:id="rId22"/>
    <p:sldId id="287" r:id="rId23"/>
    <p:sldId id="286"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F92"/>
    <a:srgbClr val="FEFEAE"/>
    <a:srgbClr val="FF9D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05"/>
    <p:restoredTop sz="75892"/>
  </p:normalViewPr>
  <p:slideViewPr>
    <p:cSldViewPr snapToGrid="0" snapToObjects="1">
      <p:cViewPr varScale="1">
        <p:scale>
          <a:sx n="99" d="100"/>
          <a:sy n="99" d="100"/>
        </p:scale>
        <p:origin x="184" y="33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08" d="100"/>
          <a:sy n="108" d="100"/>
        </p:scale>
        <p:origin x="214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You know that carbon emissions are the chief cause of global warming, which heats up climate change. And you know that burning fossil fuels (coal, oil, gas) for our energy and transportation needs is the chief cause of carbon emissions. </a:t>
            </a:r>
          </a:p>
          <a:p>
            <a:r>
              <a:rPr lang="en-US" sz="1800" b="1" dirty="0"/>
              <a:t> </a:t>
            </a:r>
          </a:p>
          <a:p>
            <a:r>
              <a:rPr lang="en-US" sz="1800" b="1" dirty="0"/>
              <a:t>You may not have thought of the role of trees in global warming. The good news is that they can help mitigate the crisis of climate change. </a:t>
            </a:r>
          </a:p>
          <a:p>
            <a:endParaRPr lang="en-US" sz="1800" b="1" dirty="0"/>
          </a:p>
          <a:p>
            <a:r>
              <a:rPr lang="en-US" sz="1800" b="1" dirty="0"/>
              <a:t>The bad news is we have challenge before us! </a:t>
            </a:r>
          </a:p>
          <a:p>
            <a:endParaRPr lang="en-US" dirty="0"/>
          </a:p>
        </p:txBody>
      </p:sp>
      <p:sp>
        <p:nvSpPr>
          <p:cNvPr id="4" name="Slide Number Placeholder 3"/>
          <p:cNvSpPr>
            <a:spLocks noGrp="1"/>
          </p:cNvSpPr>
          <p:nvPr>
            <p:ph type="sldNum" sz="quarter" idx="5"/>
          </p:nvPr>
        </p:nvSpPr>
        <p:spPr/>
        <p:txBody>
          <a:bodyPr/>
          <a:lstStyle/>
          <a:p>
            <a:fld id="{8E4C00A0-DD8B-8847-94C2-A4F6E88753F4}" type="slidenum">
              <a:rPr lang="en-US" smtClean="0"/>
              <a:t>1</a:t>
            </a:fld>
            <a:endParaRPr lang="en-US"/>
          </a:p>
        </p:txBody>
      </p:sp>
    </p:spTree>
    <p:extLst>
      <p:ext uri="{BB962C8B-B14F-4D97-AF65-F5344CB8AC3E}">
        <p14:creationId xmlns:p14="http://schemas.microsoft.com/office/powerpoint/2010/main" val="3204586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Let’s look locally, now. In the last few months our area has suffered an 80-mile swath of destruction in a tornado that ripped up thousands of big trees, as well as the lives of the people. </a:t>
            </a:r>
          </a:p>
          <a:p>
            <a:endParaRPr lang="en-US" sz="1800" b="1" dirty="0"/>
          </a:p>
          <a:p>
            <a:r>
              <a:rPr lang="en-US" sz="1800" b="1" dirty="0"/>
              <a:t>Then came another uncommon weather phenomenon, straight-line winds that knocked out more trees and the power for more than 200,000 people for up to 5 days. </a:t>
            </a:r>
          </a:p>
          <a:p>
            <a:endParaRPr lang="en-US" sz="1800" b="1" dirty="0"/>
          </a:p>
          <a:p>
            <a:r>
              <a:rPr lang="en-US" sz="1800" b="1" dirty="0"/>
              <a:t>One aspect of climate change is more storms and greater intensity of the storms.</a:t>
            </a:r>
          </a:p>
          <a:p>
            <a:endParaRPr lang="en-US" dirty="0"/>
          </a:p>
          <a:p>
            <a:r>
              <a:rPr lang="en-US" sz="900" b="0" i="0" u="none" strike="noStrike" kern="1200" dirty="0">
                <a:solidFill>
                  <a:schemeClr val="tx1"/>
                </a:solidFill>
                <a:effectLst/>
                <a:latin typeface="+mn-lt"/>
                <a:ea typeface="+mn-ea"/>
                <a:cs typeface="+mn-cs"/>
              </a:rPr>
              <a:t>Credit: A resident photographs damage after a tornado touched down Tuesday, March 3, 2020, in Nashville, Tenn. (AP Photo/Mark Humphrey)</a:t>
            </a:r>
            <a:endParaRPr lang="en-US" sz="900" dirty="0"/>
          </a:p>
        </p:txBody>
      </p:sp>
      <p:sp>
        <p:nvSpPr>
          <p:cNvPr id="4" name="Slide Number Placeholder 3"/>
          <p:cNvSpPr>
            <a:spLocks noGrp="1"/>
          </p:cNvSpPr>
          <p:nvPr>
            <p:ph type="sldNum" sz="quarter" idx="5"/>
          </p:nvPr>
        </p:nvSpPr>
        <p:spPr/>
        <p:txBody>
          <a:bodyPr/>
          <a:lstStyle/>
          <a:p>
            <a:fld id="{8E4C00A0-DD8B-8847-94C2-A4F6E88753F4}" type="slidenum">
              <a:rPr lang="en-US" smtClean="0"/>
              <a:t>10</a:t>
            </a:fld>
            <a:endParaRPr lang="en-US"/>
          </a:p>
        </p:txBody>
      </p:sp>
    </p:spTree>
    <p:extLst>
      <p:ext uri="{BB962C8B-B14F-4D97-AF65-F5344CB8AC3E}">
        <p14:creationId xmlns:p14="http://schemas.microsoft.com/office/powerpoint/2010/main" val="4225719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And those losses are on top of other tree losses for Nashville. Development pressure, for example.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Remember I-440 before the construction? Now, we’ve gained more lanes of traffic but lost the trees on the now-gone median that used to mitigate our emissions. </a:t>
            </a:r>
          </a:p>
          <a:p>
            <a:endParaRPr lang="en-US" dirty="0"/>
          </a:p>
        </p:txBody>
      </p:sp>
      <p:sp>
        <p:nvSpPr>
          <p:cNvPr id="4" name="Slide Number Placeholder 3"/>
          <p:cNvSpPr>
            <a:spLocks noGrp="1"/>
          </p:cNvSpPr>
          <p:nvPr>
            <p:ph type="sldNum" sz="quarter" idx="5"/>
          </p:nvPr>
        </p:nvSpPr>
        <p:spPr/>
        <p:txBody>
          <a:bodyPr/>
          <a:lstStyle/>
          <a:p>
            <a:fld id="{8E4C00A0-DD8B-8847-94C2-A4F6E88753F4}" type="slidenum">
              <a:rPr lang="en-US" smtClean="0"/>
              <a:t>11</a:t>
            </a:fld>
            <a:endParaRPr lang="en-US"/>
          </a:p>
        </p:txBody>
      </p:sp>
    </p:spTree>
    <p:extLst>
      <p:ext uri="{BB962C8B-B14F-4D97-AF65-F5344CB8AC3E}">
        <p14:creationId xmlns:p14="http://schemas.microsoft.com/office/powerpoint/2010/main" val="3304047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In addition to development and storms, tree diseases and old age have taken a big toll. On my 2-block street alone, we have lost 14 big trees in less than 4 years. Urban trees last on average about 100 years. My neighborhood was developed in 1928.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Overall, Nashville has been losing an estimated 9,000 trees per year for the last 10 years. We are deforesting too.</a:t>
            </a:r>
          </a:p>
          <a:p>
            <a:endParaRPr lang="en-US" dirty="0"/>
          </a:p>
        </p:txBody>
      </p:sp>
    </p:spTree>
    <p:extLst>
      <p:ext uri="{BB962C8B-B14F-4D97-AF65-F5344CB8AC3E}">
        <p14:creationId xmlns:p14="http://schemas.microsoft.com/office/powerpoint/2010/main" val="2920759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800" b="1" kern="1200" dirty="0">
                <a:solidFill>
                  <a:schemeClr val="tx1"/>
                </a:solidFill>
                <a:effectLst/>
                <a:latin typeface="+mn-lt"/>
                <a:ea typeface="+mn-ea"/>
                <a:cs typeface="+mn-cs"/>
              </a:rPr>
              <a:t>So why plant trees? Because…</a:t>
            </a:r>
          </a:p>
          <a:p>
            <a:r>
              <a:rPr lang="en-US" sz="1800" b="1" kern="1200" dirty="0">
                <a:solidFill>
                  <a:schemeClr val="tx1"/>
                </a:solidFill>
                <a:effectLst/>
                <a:latin typeface="+mn-lt"/>
                <a:ea typeface="+mn-ea"/>
                <a:cs typeface="+mn-cs"/>
              </a:rPr>
              <a:t> </a:t>
            </a:r>
          </a:p>
          <a:p>
            <a:pPr lvl="0"/>
            <a:r>
              <a:rPr lang="en-US" sz="1800" b="1" kern="1200" dirty="0">
                <a:solidFill>
                  <a:schemeClr val="tx1"/>
                </a:solidFill>
                <a:effectLst/>
                <a:latin typeface="+mn-lt"/>
                <a:ea typeface="+mn-ea"/>
                <a:cs typeface="+mn-cs"/>
              </a:rPr>
              <a:t>Globally, trees are one way God provides for us to all breathe easier. Removing air pollution—major factor in asthma and COVID.</a:t>
            </a:r>
          </a:p>
          <a:p>
            <a:pPr lvl="0"/>
            <a:endParaRPr lang="en-US" sz="1800" b="1" kern="1200" dirty="0">
              <a:solidFill>
                <a:schemeClr val="tx1"/>
              </a:solidFill>
              <a:effectLst/>
              <a:latin typeface="+mn-lt"/>
              <a:ea typeface="+mn-ea"/>
              <a:cs typeface="+mn-cs"/>
            </a:endParaRPr>
          </a:p>
          <a:p>
            <a:pPr lvl="0"/>
            <a:r>
              <a:rPr lang="en-US" sz="1800" b="1" kern="1200" dirty="0">
                <a:solidFill>
                  <a:schemeClr val="tx1"/>
                </a:solidFill>
                <a:effectLst/>
                <a:latin typeface="+mn-lt"/>
                <a:ea typeface="+mn-ea"/>
                <a:cs typeface="+mn-cs"/>
              </a:rPr>
              <a:t>Emissions go down, greenhouse gases reduce, global warming drops, climate change slows. </a:t>
            </a:r>
          </a:p>
          <a:p>
            <a:endParaRPr lang="en-US" dirty="0"/>
          </a:p>
        </p:txBody>
      </p:sp>
    </p:spTree>
    <p:extLst>
      <p:ext uri="{BB962C8B-B14F-4D97-AF65-F5344CB8AC3E}">
        <p14:creationId xmlns:p14="http://schemas.microsoft.com/office/powerpoint/2010/main" val="1000172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Globally, reforestation does more than just add trees to the landscape. It also affects the quality of the soil, increasing the community’s food and economy and tamping down the need to fight over scarce resources. It also helps to free people, women and girls especially, to invest their efforts into education and a better quality of life. </a:t>
            </a:r>
          </a:p>
          <a:p>
            <a:endParaRPr lang="en-US" dirty="0"/>
          </a:p>
        </p:txBody>
      </p:sp>
    </p:spTree>
    <p:extLst>
      <p:ext uri="{BB962C8B-B14F-4D97-AF65-F5344CB8AC3E}">
        <p14:creationId xmlns:p14="http://schemas.microsoft.com/office/powerpoint/2010/main" val="2408276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Locally, trees not only improve air quality, but also cool the urban core, reduce home energy bills, defend against storm water runoff, dampen noise, increase property values, make neighborhoods safer, and contribute beauty to our lives. </a:t>
            </a:r>
          </a:p>
          <a:p>
            <a:endParaRPr lang="en-US" dirty="0"/>
          </a:p>
        </p:txBody>
      </p:sp>
    </p:spTree>
    <p:extLst>
      <p:ext uri="{BB962C8B-B14F-4D97-AF65-F5344CB8AC3E}">
        <p14:creationId xmlns:p14="http://schemas.microsoft.com/office/powerpoint/2010/main" val="1955262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800" b="1" kern="1200" dirty="0">
                <a:solidFill>
                  <a:schemeClr val="tx1"/>
                </a:solidFill>
                <a:effectLst/>
                <a:latin typeface="+mn-lt"/>
                <a:ea typeface="+mn-ea"/>
                <a:cs typeface="+mn-cs"/>
              </a:rPr>
              <a:t>With so many new trees needed all around the world, the problem may seem overwhelming, but there are things you can do to plant for now and for a better future.</a:t>
            </a:r>
          </a:p>
          <a:p>
            <a:r>
              <a:rPr lang="en-US" sz="1800" b="1" kern="1200" dirty="0">
                <a:solidFill>
                  <a:schemeClr val="tx1"/>
                </a:solidFill>
                <a:effectLst/>
                <a:latin typeface="+mn-lt"/>
                <a:ea typeface="+mn-ea"/>
                <a:cs typeface="+mn-cs"/>
              </a:rPr>
              <a:t> </a:t>
            </a:r>
          </a:p>
          <a:p>
            <a:r>
              <a:rPr lang="en-US" sz="1800" b="1" kern="1200" dirty="0">
                <a:solidFill>
                  <a:schemeClr val="tx1"/>
                </a:solidFill>
                <a:effectLst/>
                <a:latin typeface="+mn-lt"/>
                <a:ea typeface="+mn-ea"/>
                <a:cs typeface="+mn-cs"/>
              </a:rPr>
              <a:t>Globally, several reputable organizations are engaged in reforestation projects. You can donate funds and know that your dollars will plant more trees. (I donated $50 in honor of my son-in-law's 50th birthday. That gets 50 trees planted in Uganda.)</a:t>
            </a:r>
          </a:p>
          <a:p>
            <a:r>
              <a:rPr lang="en-US" sz="1800" b="1" kern="1200" dirty="0">
                <a:solidFill>
                  <a:schemeClr val="tx1"/>
                </a:solidFill>
                <a:effectLst/>
                <a:latin typeface="+mn-lt"/>
                <a:ea typeface="+mn-ea"/>
                <a:cs typeface="+mn-cs"/>
              </a:rPr>
              <a:t> </a:t>
            </a:r>
          </a:p>
          <a:p>
            <a:r>
              <a:rPr lang="en-US" sz="1800" b="1" kern="1200" dirty="0">
                <a:solidFill>
                  <a:schemeClr val="tx1"/>
                </a:solidFill>
                <a:effectLst/>
                <a:latin typeface="+mn-lt"/>
                <a:ea typeface="+mn-ea"/>
                <a:cs typeface="+mn-cs"/>
              </a:rPr>
              <a:t>Locally, consider planting more trees where you are—your home, your business, your neighborhood or your condo association, your city, and beyond. Let me tell you my story…</a:t>
            </a:r>
          </a:p>
          <a:p>
            <a:endParaRPr lang="en-US" dirty="0"/>
          </a:p>
        </p:txBody>
      </p:sp>
    </p:spTree>
    <p:extLst>
      <p:ext uri="{BB962C8B-B14F-4D97-AF65-F5344CB8AC3E}">
        <p14:creationId xmlns:p14="http://schemas.microsoft.com/office/powerpoint/2010/main" val="2937814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My story: These are my neighbors planting a new tree in my front yard this past January.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One of them, John, and I had bemoaned the loss of our big trees and decided to do something. The first person I talked with was Robin Bible, who lives in the neighborhood next to mine. Richland-West End has been planting trees regularly for 30 years, and the neighborhood is spectacular, especially in the spring with all the blooms.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Robin steered John and me to some of the great resources we have in Nashville for planting trees. I’ll send you the listing.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Choosing Nashville Tree Conservation Corps, we embarked on a campaign to encourage our Cherokee Park neighborhood to plant. The results? 16 new trees!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828208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800" b="1" dirty="0"/>
              <a:t>Here are 5 of the 7 new ones on just our street that the neighborhood volunteers planted for us. </a:t>
            </a:r>
          </a:p>
          <a:p>
            <a:endParaRPr lang="en-US" sz="1800" b="1" dirty="0"/>
          </a:p>
          <a:p>
            <a:r>
              <a:rPr lang="en-US" sz="1800" b="1" dirty="0"/>
              <a:t>John and I are committed to a second push to plant more trees this coming fall.</a:t>
            </a:r>
          </a:p>
          <a:p>
            <a:endParaRPr lang="en-US" dirty="0"/>
          </a:p>
          <a:p>
            <a:endParaRPr lang="en-US" dirty="0"/>
          </a:p>
        </p:txBody>
      </p:sp>
    </p:spTree>
    <p:extLst>
      <p:ext uri="{BB962C8B-B14F-4D97-AF65-F5344CB8AC3E}">
        <p14:creationId xmlns:p14="http://schemas.microsoft.com/office/powerpoint/2010/main" val="214620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800" b="1" kern="1200" dirty="0">
                <a:solidFill>
                  <a:schemeClr val="tx1"/>
                </a:solidFill>
                <a:effectLst/>
                <a:latin typeface="+mn-lt"/>
                <a:ea typeface="+mn-ea"/>
                <a:cs typeface="+mn-cs"/>
              </a:rPr>
              <a:t>We’ve looked globally and locally, and now we’re going to </a:t>
            </a:r>
            <a:r>
              <a:rPr lang="en-US" sz="1800" b="1" kern="1200" dirty="0" err="1">
                <a:solidFill>
                  <a:schemeClr val="tx1"/>
                </a:solidFill>
                <a:effectLst/>
                <a:latin typeface="+mn-lt"/>
                <a:ea typeface="+mn-ea"/>
                <a:cs typeface="+mn-cs"/>
              </a:rPr>
              <a:t>meddlin</a:t>
            </a:r>
            <a:r>
              <a:rPr lang="en-US" sz="1800" b="1" kern="1200" dirty="0">
                <a:solidFill>
                  <a:schemeClr val="tx1"/>
                </a:solidFill>
                <a:effectLst/>
                <a:latin typeface="+mn-lt"/>
                <a:ea typeface="+mn-ea"/>
                <a:cs typeface="+mn-cs"/>
              </a:rPr>
              <a:t>’! Here are some very practical tips for reducing your day-to-day consumption of trees at home, school, or the office:</a:t>
            </a:r>
          </a:p>
          <a:p>
            <a:endParaRPr lang="en-US" sz="1800" b="1" kern="1200" dirty="0">
              <a:solidFill>
                <a:schemeClr val="tx1"/>
              </a:solidFill>
              <a:effectLst/>
              <a:latin typeface="+mn-lt"/>
              <a:ea typeface="+mn-ea"/>
              <a:cs typeface="+mn-cs"/>
            </a:endParaRPr>
          </a:p>
          <a:p>
            <a:r>
              <a:rPr lang="en-US" sz="1800" b="1" kern="1200" dirty="0">
                <a:solidFill>
                  <a:schemeClr val="tx1"/>
                </a:solidFill>
                <a:effectLst/>
                <a:latin typeface="+mn-lt"/>
                <a:ea typeface="+mn-ea"/>
                <a:cs typeface="+mn-cs"/>
              </a:rPr>
              <a:t>Start by looking at paper—not as “just paper”—but as a tree.</a:t>
            </a:r>
          </a:p>
          <a:p>
            <a:pPr lvl="0"/>
            <a:endParaRPr lang="en-US" sz="1800" b="1" kern="1200" dirty="0">
              <a:solidFill>
                <a:schemeClr val="tx1"/>
              </a:solidFill>
              <a:effectLst/>
              <a:latin typeface="+mn-lt"/>
              <a:ea typeface="+mn-ea"/>
              <a:cs typeface="+mn-cs"/>
            </a:endParaRPr>
          </a:p>
          <a:p>
            <a:pPr lvl="0"/>
            <a:r>
              <a:rPr lang="en-US" sz="1800" b="1" kern="1200" dirty="0">
                <a:solidFill>
                  <a:schemeClr val="tx1"/>
                </a:solidFill>
                <a:effectLst/>
                <a:latin typeface="+mn-lt"/>
                <a:ea typeface="+mn-ea"/>
                <a:cs typeface="+mn-cs"/>
              </a:rPr>
              <a:t>Buy recycled paper; help create the market</a:t>
            </a:r>
          </a:p>
          <a:p>
            <a:pPr lvl="0"/>
            <a:r>
              <a:rPr lang="en-US" sz="1800" b="1" kern="1200" dirty="0">
                <a:solidFill>
                  <a:schemeClr val="tx1"/>
                </a:solidFill>
                <a:effectLst/>
                <a:latin typeface="+mn-lt"/>
                <a:ea typeface="+mn-ea"/>
                <a:cs typeface="+mn-cs"/>
              </a:rPr>
              <a:t>Recycle paper every time</a:t>
            </a:r>
          </a:p>
          <a:p>
            <a:pPr lvl="0"/>
            <a:r>
              <a:rPr lang="en-US" sz="1800" b="1" kern="1200" dirty="0">
                <a:solidFill>
                  <a:schemeClr val="tx1"/>
                </a:solidFill>
                <a:effectLst/>
                <a:latin typeface="+mn-lt"/>
                <a:ea typeface="+mn-ea"/>
                <a:cs typeface="+mn-cs"/>
              </a:rPr>
              <a:t>Print 2-sided</a:t>
            </a:r>
          </a:p>
          <a:p>
            <a:pPr lvl="0"/>
            <a:r>
              <a:rPr lang="en-US" sz="1800" b="1" kern="1200" dirty="0">
                <a:solidFill>
                  <a:schemeClr val="tx1"/>
                </a:solidFill>
                <a:effectLst/>
                <a:latin typeface="+mn-lt"/>
                <a:ea typeface="+mn-ea"/>
                <a:cs typeface="+mn-cs"/>
              </a:rPr>
              <a:t>Be intentional about using up scrap paper</a:t>
            </a:r>
          </a:p>
          <a:p>
            <a:pPr lvl="0"/>
            <a:r>
              <a:rPr lang="en-US" sz="1800" b="1" kern="1200" dirty="0">
                <a:solidFill>
                  <a:schemeClr val="tx1"/>
                </a:solidFill>
                <a:effectLst/>
                <a:latin typeface="+mn-lt"/>
                <a:ea typeface="+mn-ea"/>
                <a:cs typeface="+mn-cs"/>
              </a:rPr>
              <a:t>If you need to shred paper, you can compost it since it will not recycle. Shredded paper is too small and falls through the recycling machinery. </a:t>
            </a:r>
          </a:p>
          <a:p>
            <a:pPr lvl="0"/>
            <a:r>
              <a:rPr lang="en-US" sz="1800" b="1" kern="1200" dirty="0">
                <a:solidFill>
                  <a:schemeClr val="tx1"/>
                </a:solidFill>
                <a:effectLst/>
                <a:latin typeface="+mn-lt"/>
                <a:ea typeface="+mn-ea"/>
                <a:cs typeface="+mn-cs"/>
              </a:rPr>
              <a:t>Switch from paper napkins to cloth napkins, from paper towels to usable rags that you can wash and reuse.</a:t>
            </a:r>
          </a:p>
          <a:p>
            <a:endParaRPr lang="en-US" dirty="0"/>
          </a:p>
        </p:txBody>
      </p:sp>
    </p:spTree>
    <p:extLst>
      <p:ext uri="{BB962C8B-B14F-4D97-AF65-F5344CB8AC3E}">
        <p14:creationId xmlns:p14="http://schemas.microsoft.com/office/powerpoint/2010/main" val="1512870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Let’s look more closely at what trees do for the planet. </a:t>
            </a:r>
          </a:p>
          <a:p>
            <a:r>
              <a:rPr lang="en-US" sz="1800" b="1" dirty="0"/>
              <a:t> </a:t>
            </a:r>
          </a:p>
          <a:p>
            <a:r>
              <a:rPr lang="en-US" sz="1800" b="1" dirty="0"/>
              <a:t>First, they inhale CO2 (about 48 pounds per year per mature tree), while they exhale oxygen (enough for a person to breathe for 2 years from the same tree). They breathe so we can breathe. </a:t>
            </a:r>
          </a:p>
          <a:p>
            <a:r>
              <a:rPr lang="en-US" sz="1800" b="1" dirty="0"/>
              <a:t> </a:t>
            </a:r>
          </a:p>
          <a:p>
            <a:r>
              <a:rPr lang="en-US" sz="1800" b="1" dirty="0"/>
              <a:t>Secondly, they sequester carbon, pulling it into the soil where is stored and contributes to the health of the land. Trees are referred to as “carbon sinks.” </a:t>
            </a:r>
          </a:p>
          <a:p>
            <a:endParaRPr lang="en-US" dirty="0"/>
          </a:p>
        </p:txBody>
      </p:sp>
      <p:sp>
        <p:nvSpPr>
          <p:cNvPr id="4" name="Slide Number Placeholder 3"/>
          <p:cNvSpPr>
            <a:spLocks noGrp="1"/>
          </p:cNvSpPr>
          <p:nvPr>
            <p:ph type="sldNum" sz="quarter" idx="5"/>
          </p:nvPr>
        </p:nvSpPr>
        <p:spPr/>
        <p:txBody>
          <a:bodyPr/>
          <a:lstStyle/>
          <a:p>
            <a:fld id="{8E4C00A0-DD8B-8847-94C2-A4F6E88753F4}" type="slidenum">
              <a:rPr lang="en-US" smtClean="0"/>
              <a:t>2</a:t>
            </a:fld>
            <a:endParaRPr lang="en-US"/>
          </a:p>
        </p:txBody>
      </p:sp>
    </p:spTree>
    <p:extLst>
      <p:ext uri="{BB962C8B-B14F-4D97-AF65-F5344CB8AC3E}">
        <p14:creationId xmlns:p14="http://schemas.microsoft.com/office/powerpoint/2010/main" val="1344033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800" b="1" kern="1200" dirty="0">
                <a:solidFill>
                  <a:schemeClr val="tx1"/>
                </a:solidFill>
                <a:effectLst/>
                <a:latin typeface="+mn-lt"/>
                <a:ea typeface="+mn-ea"/>
                <a:cs typeface="+mn-cs"/>
              </a:rPr>
              <a:t>Now, we’re really </a:t>
            </a:r>
            <a:r>
              <a:rPr lang="en-US" sz="1800" b="1" kern="1200" dirty="0" err="1">
                <a:solidFill>
                  <a:schemeClr val="tx1"/>
                </a:solidFill>
                <a:effectLst/>
                <a:latin typeface="+mn-lt"/>
                <a:ea typeface="+mn-ea"/>
                <a:cs typeface="+mn-cs"/>
              </a:rPr>
              <a:t>meddlin</a:t>
            </a:r>
            <a:r>
              <a:rPr lang="en-US" sz="1800" b="1" kern="1200" dirty="0">
                <a:solidFill>
                  <a:schemeClr val="tx1"/>
                </a:solidFill>
                <a:effectLst/>
                <a:latin typeface="+mn-lt"/>
                <a:ea typeface="+mn-ea"/>
                <a:cs typeface="+mn-cs"/>
              </a:rPr>
              <a:t>’. Let’s look in the bathroom. Even there you can conserve trees.</a:t>
            </a:r>
          </a:p>
          <a:p>
            <a:r>
              <a:rPr lang="en-US" sz="1800" b="1" kern="1200" dirty="0">
                <a:solidFill>
                  <a:schemeClr val="tx1"/>
                </a:solidFill>
                <a:effectLst/>
                <a:latin typeface="+mn-lt"/>
                <a:ea typeface="+mn-ea"/>
                <a:cs typeface="+mn-cs"/>
              </a:rPr>
              <a:t> </a:t>
            </a:r>
          </a:p>
          <a:p>
            <a:pPr lvl="0"/>
            <a:r>
              <a:rPr lang="en-US" sz="1800" b="1" kern="1200" dirty="0">
                <a:solidFill>
                  <a:schemeClr val="tx1"/>
                </a:solidFill>
                <a:effectLst/>
                <a:latin typeface="+mn-lt"/>
                <a:ea typeface="+mn-ea"/>
                <a:cs typeface="+mn-cs"/>
              </a:rPr>
              <a:t>Choose your toilet paper wisely. 27,000 trees are wiped out every day for our wiping needs.</a:t>
            </a:r>
          </a:p>
          <a:p>
            <a:pPr lvl="0"/>
            <a:r>
              <a:rPr lang="en-US" sz="1800" b="1" kern="1200" dirty="0">
                <a:solidFill>
                  <a:schemeClr val="tx1"/>
                </a:solidFill>
                <a:effectLst/>
                <a:latin typeface="+mn-lt"/>
                <a:ea typeface="+mn-ea"/>
                <a:cs typeface="+mn-cs"/>
              </a:rPr>
              <a:t>Look instead for brands made from 50% recycled paper (good) or better 100% from recycled paper.</a:t>
            </a:r>
          </a:p>
          <a:p>
            <a:pPr lvl="0"/>
            <a:r>
              <a:rPr lang="en-US" sz="1800" b="1" kern="1200" dirty="0">
                <a:solidFill>
                  <a:schemeClr val="tx1"/>
                </a:solidFill>
                <a:effectLst/>
                <a:latin typeface="+mn-lt"/>
                <a:ea typeface="+mn-ea"/>
                <a:cs typeface="+mn-cs"/>
              </a:rPr>
              <a:t>Do not by any brand that admits to using virgin forests (Charmin, </a:t>
            </a:r>
            <a:r>
              <a:rPr lang="en-US" sz="1800" b="1" kern="1200" dirty="0" err="1">
                <a:solidFill>
                  <a:schemeClr val="tx1"/>
                </a:solidFill>
                <a:effectLst/>
                <a:latin typeface="+mn-lt"/>
                <a:ea typeface="+mn-ea"/>
                <a:cs typeface="+mn-cs"/>
              </a:rPr>
              <a:t>Cottenelle</a:t>
            </a:r>
            <a:r>
              <a:rPr lang="en-US" sz="1800" b="1" kern="1200" dirty="0">
                <a:solidFill>
                  <a:schemeClr val="tx1"/>
                </a:solidFill>
                <a:effectLst/>
                <a:latin typeface="+mn-lt"/>
                <a:ea typeface="+mn-ea"/>
                <a:cs typeface="+mn-cs"/>
              </a:rPr>
              <a:t>, Northern, for example).</a:t>
            </a:r>
          </a:p>
          <a:p>
            <a:pPr lvl="0"/>
            <a:r>
              <a:rPr lang="en-US" sz="1800" b="1" kern="1200" dirty="0">
                <a:solidFill>
                  <a:schemeClr val="tx1"/>
                </a:solidFill>
                <a:effectLst/>
                <a:latin typeface="+mn-lt"/>
                <a:ea typeface="+mn-ea"/>
                <a:cs typeface="+mn-cs"/>
              </a:rPr>
              <a:t>Try out TP made from bamboo. Trees take up to 30 years before harvest; bamboo takes months. It is a very sustainable source for paper (and now even clothing and more).</a:t>
            </a:r>
          </a:p>
          <a:p>
            <a:pPr lvl="0"/>
            <a:r>
              <a:rPr lang="en-US" sz="1800" b="1" kern="1200" dirty="0">
                <a:solidFill>
                  <a:schemeClr val="tx1"/>
                </a:solidFill>
                <a:effectLst/>
                <a:latin typeface="+mn-lt"/>
                <a:ea typeface="+mn-ea"/>
                <a:cs typeface="+mn-cs"/>
              </a:rPr>
              <a:t>Switch to a bidet or to cloth. Yes, that’s possible and better for the environment.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My favorite is Who Gives a Crap. They have both 100% recycled and TP made from bamboo. And they put 50% of their profits to work building toilets for people without adequate sanitation in developing countries. Besides that they’re fun!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Paper Towels too!</a:t>
            </a:r>
          </a:p>
          <a:p>
            <a:r>
              <a:rPr lang="en-US" sz="1800" b="1" kern="1200" dirty="0">
                <a:solidFill>
                  <a:schemeClr val="tx1"/>
                </a:solidFill>
                <a:effectLst/>
                <a:latin typeface="+mn-lt"/>
                <a:ea typeface="+mn-ea"/>
                <a:cs typeface="+mn-cs"/>
              </a:rPr>
              <a:t> </a:t>
            </a:r>
          </a:p>
          <a:p>
            <a:endParaRPr lang="en-US" dirty="0"/>
          </a:p>
        </p:txBody>
      </p:sp>
    </p:spTree>
    <p:extLst>
      <p:ext uri="{BB962C8B-B14F-4D97-AF65-F5344CB8AC3E}">
        <p14:creationId xmlns:p14="http://schemas.microsoft.com/office/powerpoint/2010/main" val="230737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God has given us a beautiful planet, and an amazing tree system that works well. Because God has also given us lungs, we can relate to that system of inhaling and exhaling.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Because we have lungs, we can also understand the consequences of having those lungs depleted or damaged.</a:t>
            </a:r>
          </a:p>
          <a:p>
            <a:endParaRPr lang="en-US" dirty="0"/>
          </a:p>
        </p:txBody>
      </p:sp>
    </p:spTree>
    <p:extLst>
      <p:ext uri="{BB962C8B-B14F-4D97-AF65-F5344CB8AC3E}">
        <p14:creationId xmlns:p14="http://schemas.microsoft.com/office/powerpoint/2010/main" val="4260247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800" b="1" dirty="0"/>
              <a:t>The path ahead for us is to recognize trees as living, breathing creations of God that are wonderful in their own right and also crucial to humanity’s well-being. </a:t>
            </a:r>
          </a:p>
          <a:p>
            <a:endParaRPr lang="en-US" sz="1800" b="1" dirty="0"/>
          </a:p>
          <a:p>
            <a:r>
              <a:rPr lang="en-US" sz="1800" b="1" dirty="0"/>
              <a:t>The  challenge for us is to claim our role as God’s stewards and care for them—globally, locally, and even in our own homes—indeed, in all the places and ways we live.</a:t>
            </a:r>
          </a:p>
        </p:txBody>
      </p:sp>
    </p:spTree>
    <p:extLst>
      <p:ext uri="{BB962C8B-B14F-4D97-AF65-F5344CB8AC3E}">
        <p14:creationId xmlns:p14="http://schemas.microsoft.com/office/powerpoint/2010/main" val="15534060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At West End we are blessed by having an unusual number of trees in our parking lot. Look around and give thanks when you are there for the faithful stewards who had the vision to plant them years ago.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Conserving and planting trees are actions we all can do to honor our love of God and of neighbor—both now and in the future.</a:t>
            </a:r>
          </a:p>
          <a:p>
            <a:endParaRPr lang="en-US" dirty="0"/>
          </a:p>
        </p:txBody>
      </p:sp>
    </p:spTree>
    <p:extLst>
      <p:ext uri="{BB962C8B-B14F-4D97-AF65-F5344CB8AC3E}">
        <p14:creationId xmlns:p14="http://schemas.microsoft.com/office/powerpoint/2010/main" val="15844434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Tree>
    <p:extLst>
      <p:ext uri="{BB962C8B-B14F-4D97-AF65-F5344CB8AC3E}">
        <p14:creationId xmlns:p14="http://schemas.microsoft.com/office/powerpoint/2010/main" val="639240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On a larger scale, the great forests of the earth, such as the Amazon or the boreal forests of the North, are referred to as the “lungs of the earth.” </a:t>
            </a:r>
          </a:p>
          <a:p>
            <a:endParaRPr lang="en-US" sz="1800" b="1" dirty="0"/>
          </a:p>
          <a:p>
            <a:r>
              <a:rPr lang="en-US" sz="1800" b="1" dirty="0" err="1"/>
              <a:t>En</a:t>
            </a:r>
            <a:r>
              <a:rPr lang="en-US" sz="1800" b="1" dirty="0"/>
              <a:t> masse what these humble trees do for us is equivalent to what our lungs do—they keep us alive. </a:t>
            </a:r>
          </a:p>
        </p:txBody>
      </p:sp>
      <p:sp>
        <p:nvSpPr>
          <p:cNvPr id="4" name="Slide Number Placeholder 3"/>
          <p:cNvSpPr>
            <a:spLocks noGrp="1"/>
          </p:cNvSpPr>
          <p:nvPr>
            <p:ph type="sldNum" sz="quarter" idx="5"/>
          </p:nvPr>
        </p:nvSpPr>
        <p:spPr/>
        <p:txBody>
          <a:bodyPr/>
          <a:lstStyle/>
          <a:p>
            <a:fld id="{8E4C00A0-DD8B-8847-94C2-A4F6E88753F4}" type="slidenum">
              <a:rPr lang="en-US" smtClean="0"/>
              <a:t>3</a:t>
            </a:fld>
            <a:endParaRPr lang="en-US"/>
          </a:p>
        </p:txBody>
      </p:sp>
    </p:spTree>
    <p:extLst>
      <p:ext uri="{BB962C8B-B14F-4D97-AF65-F5344CB8AC3E}">
        <p14:creationId xmlns:p14="http://schemas.microsoft.com/office/powerpoint/2010/main" val="1934013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You know that people whose lungs are compromised by pollution or disease struggle with the basics of living. So it is with the earth. Our earth's lungs are being diminished.</a:t>
            </a:r>
          </a:p>
          <a:p>
            <a:endParaRPr lang="en-US" dirty="0"/>
          </a:p>
        </p:txBody>
      </p:sp>
      <p:sp>
        <p:nvSpPr>
          <p:cNvPr id="4" name="Slide Number Placeholder 3"/>
          <p:cNvSpPr>
            <a:spLocks noGrp="1"/>
          </p:cNvSpPr>
          <p:nvPr>
            <p:ph type="sldNum" sz="quarter" idx="5"/>
          </p:nvPr>
        </p:nvSpPr>
        <p:spPr/>
        <p:txBody>
          <a:bodyPr/>
          <a:lstStyle/>
          <a:p>
            <a:fld id="{8E4C00A0-DD8B-8847-94C2-A4F6E88753F4}" type="slidenum">
              <a:rPr lang="en-US" smtClean="0"/>
              <a:t>4</a:t>
            </a:fld>
            <a:endParaRPr lang="en-US"/>
          </a:p>
        </p:txBody>
      </p:sp>
    </p:spTree>
    <p:extLst>
      <p:ext uri="{BB962C8B-B14F-4D97-AF65-F5344CB8AC3E}">
        <p14:creationId xmlns:p14="http://schemas.microsoft.com/office/powerpoint/2010/main" val="3905399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When fire strikes, the loss is three-fold: Not only is carbon not absorbed nor sequestered, but also the burning of the trees releases more carbon into the air. </a:t>
            </a:r>
          </a:p>
          <a:p>
            <a:endParaRPr lang="en-US" sz="1800" b="1" dirty="0"/>
          </a:p>
          <a:p>
            <a:r>
              <a:rPr lang="en-US" sz="1800" b="1" dirty="0"/>
              <a:t>Yet, we have witnessed devastating fires in the Amazon, Australia, California, and even In our own Smokey Mountains, to name a few big-news ones. </a:t>
            </a:r>
          </a:p>
          <a:p>
            <a:endParaRPr lang="en-US" sz="1800" b="1" dirty="0"/>
          </a:p>
          <a:p>
            <a:r>
              <a:rPr lang="en-US" sz="1800" b="1" dirty="0"/>
              <a:t>Some fires have natural causes, such as lightning strikes.</a:t>
            </a:r>
          </a:p>
        </p:txBody>
      </p:sp>
      <p:sp>
        <p:nvSpPr>
          <p:cNvPr id="4" name="Slide Number Placeholder 3"/>
          <p:cNvSpPr>
            <a:spLocks noGrp="1"/>
          </p:cNvSpPr>
          <p:nvPr>
            <p:ph type="sldNum" sz="quarter" idx="5"/>
          </p:nvPr>
        </p:nvSpPr>
        <p:spPr/>
        <p:txBody>
          <a:bodyPr/>
          <a:lstStyle/>
          <a:p>
            <a:fld id="{8E4C00A0-DD8B-8847-94C2-A4F6E88753F4}" type="slidenum">
              <a:rPr lang="en-US" smtClean="0"/>
              <a:t>5</a:t>
            </a:fld>
            <a:endParaRPr lang="en-US"/>
          </a:p>
        </p:txBody>
      </p:sp>
    </p:spTree>
    <p:extLst>
      <p:ext uri="{BB962C8B-B14F-4D97-AF65-F5344CB8AC3E}">
        <p14:creationId xmlns:p14="http://schemas.microsoft.com/office/powerpoint/2010/main" val="4053460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But many result from human activity, including clearing land for farming. For example, the demand for beef has incentivized illegal slash-and-burn in forests of the Amazon for pasture to raise cattle for cash.</a:t>
            </a:r>
          </a:p>
          <a:p>
            <a:endParaRPr lang="en-US" dirty="0"/>
          </a:p>
        </p:txBody>
      </p:sp>
      <p:sp>
        <p:nvSpPr>
          <p:cNvPr id="4" name="Slide Number Placeholder 3"/>
          <p:cNvSpPr>
            <a:spLocks noGrp="1"/>
          </p:cNvSpPr>
          <p:nvPr>
            <p:ph type="sldNum" sz="quarter" idx="5"/>
          </p:nvPr>
        </p:nvSpPr>
        <p:spPr/>
        <p:txBody>
          <a:bodyPr/>
          <a:lstStyle/>
          <a:p>
            <a:fld id="{8E4C00A0-DD8B-8847-94C2-A4F6E88753F4}" type="slidenum">
              <a:rPr lang="en-US" smtClean="0"/>
              <a:t>6</a:t>
            </a:fld>
            <a:endParaRPr lang="en-US"/>
          </a:p>
        </p:txBody>
      </p:sp>
    </p:spTree>
    <p:extLst>
      <p:ext uri="{BB962C8B-B14F-4D97-AF65-F5344CB8AC3E}">
        <p14:creationId xmlns:p14="http://schemas.microsoft.com/office/powerpoint/2010/main" val="1422738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In some developing countries, the need for firewood for cooking and heat and for timber to build shelters has over time denuded the land of its trees. The consequences of deforestation include soil degradation and erosion, resulting in hunger, and then violent conflict as warring peoples fight over scarce resources. Think of Syria, Yemen, South Sudan, and Afghanistan, for example, all of which are deforested.</a:t>
            </a:r>
          </a:p>
          <a:p>
            <a:r>
              <a:rPr lang="en-US" dirty="0"/>
              <a:t> </a:t>
            </a:r>
          </a:p>
          <a:p>
            <a:endParaRPr lang="en-US" dirty="0"/>
          </a:p>
        </p:txBody>
      </p:sp>
      <p:sp>
        <p:nvSpPr>
          <p:cNvPr id="4" name="Slide Number Placeholder 3"/>
          <p:cNvSpPr>
            <a:spLocks noGrp="1"/>
          </p:cNvSpPr>
          <p:nvPr>
            <p:ph type="sldNum" sz="quarter" idx="5"/>
          </p:nvPr>
        </p:nvSpPr>
        <p:spPr/>
        <p:txBody>
          <a:bodyPr/>
          <a:lstStyle/>
          <a:p>
            <a:fld id="{8E4C00A0-DD8B-8847-94C2-A4F6E88753F4}" type="slidenum">
              <a:rPr lang="en-US" smtClean="0"/>
              <a:t>7</a:t>
            </a:fld>
            <a:endParaRPr lang="en-US"/>
          </a:p>
        </p:txBody>
      </p:sp>
    </p:spTree>
    <p:extLst>
      <p:ext uri="{BB962C8B-B14F-4D97-AF65-F5344CB8AC3E}">
        <p14:creationId xmlns:p14="http://schemas.microsoft.com/office/powerpoint/2010/main" val="2782269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Another little-known connection of deforestation is to the lack of education for women and girls. They are required to trek farther and farther away to bring back the essential wood for their community’s basic needs—at the cost of their own need for schooling and a more stable future.</a:t>
            </a:r>
          </a:p>
          <a:p>
            <a:endParaRPr lang="en-US" dirty="0"/>
          </a:p>
        </p:txBody>
      </p:sp>
    </p:spTree>
    <p:extLst>
      <p:ext uri="{BB962C8B-B14F-4D97-AF65-F5344CB8AC3E}">
        <p14:creationId xmlns:p14="http://schemas.microsoft.com/office/powerpoint/2010/main" val="3232026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The scientists involved with Project Drawdown, an organization dedicated to identifying solutions to climate change, tell us that </a:t>
            </a:r>
          </a:p>
          <a:p>
            <a:r>
              <a:rPr lang="en-US" sz="1800" b="1" dirty="0"/>
              <a:t> </a:t>
            </a:r>
          </a:p>
          <a:p>
            <a:pPr lvl="0"/>
            <a:r>
              <a:rPr lang="en-US" sz="1800" b="1" dirty="0"/>
              <a:t>Deforestation and associated land use change account for 15% of the world’s total output of carbon emissions.</a:t>
            </a:r>
          </a:p>
          <a:p>
            <a:pPr lvl="0"/>
            <a:endParaRPr lang="en-US" sz="1800" b="1" dirty="0"/>
          </a:p>
          <a:p>
            <a:pPr lvl="0"/>
            <a:r>
              <a:rPr lang="en-US" sz="1800" b="1" dirty="0"/>
              <a:t>Stopping all deforestation and restoring forest resources could offset up to 1/3 of all carbon emissions worldwide.</a:t>
            </a:r>
          </a:p>
          <a:p>
            <a:pPr lvl="0"/>
            <a:endParaRPr lang="en-US" sz="1800" b="1" dirty="0"/>
          </a:p>
          <a:p>
            <a:pPr lvl="0"/>
            <a:r>
              <a:rPr lang="en-US" sz="1800" b="1" dirty="0"/>
              <a:t>Yet, the world continues to lose 48 football-fields’ worth of forest every minute!</a:t>
            </a:r>
          </a:p>
          <a:p>
            <a:r>
              <a:rPr lang="en-US" sz="1800" b="1" dirty="0"/>
              <a:t> </a:t>
            </a:r>
          </a:p>
          <a:p>
            <a:r>
              <a:rPr lang="en-US" sz="1800" b="1" dirty="0"/>
              <a:t>Clearly, loosing trees globally is a disaster.</a:t>
            </a:r>
          </a:p>
          <a:p>
            <a:r>
              <a:rPr lang="en-US" dirty="0"/>
              <a:t> </a:t>
            </a:r>
          </a:p>
          <a:p>
            <a:endParaRPr lang="en-US" dirty="0"/>
          </a:p>
        </p:txBody>
      </p:sp>
      <p:sp>
        <p:nvSpPr>
          <p:cNvPr id="4" name="Slide Number Placeholder 3"/>
          <p:cNvSpPr>
            <a:spLocks noGrp="1"/>
          </p:cNvSpPr>
          <p:nvPr>
            <p:ph type="sldNum" sz="quarter" idx="5"/>
          </p:nvPr>
        </p:nvSpPr>
        <p:spPr/>
        <p:txBody>
          <a:bodyPr/>
          <a:lstStyle/>
          <a:p>
            <a:fld id="{8E4C00A0-DD8B-8847-94C2-A4F6E88753F4}" type="slidenum">
              <a:rPr lang="en-US" smtClean="0"/>
              <a:t>9</a:t>
            </a:fld>
            <a:endParaRPr lang="en-US"/>
          </a:p>
        </p:txBody>
      </p:sp>
    </p:spTree>
    <p:extLst>
      <p:ext uri="{BB962C8B-B14F-4D97-AF65-F5344CB8AC3E}">
        <p14:creationId xmlns:p14="http://schemas.microsoft.com/office/powerpoint/2010/main" val="567337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28E7B-B028-EE4A-90E8-98C7E2603B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0EDF51-C421-8840-A6CE-410502A954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15472B-91D7-E44A-81A2-7D61AEE05F89}"/>
              </a:ext>
            </a:extLst>
          </p:cNvPr>
          <p:cNvSpPr>
            <a:spLocks noGrp="1"/>
          </p:cNvSpPr>
          <p:nvPr>
            <p:ph type="dt" sz="half" idx="10"/>
          </p:nvPr>
        </p:nvSpPr>
        <p:spPr/>
        <p:txBody>
          <a:bodyPr/>
          <a:lstStyle/>
          <a:p>
            <a:fld id="{2CEB6697-9C19-E14D-99F8-058C1F992B30}" type="datetimeFigureOut">
              <a:rPr lang="en-US" smtClean="0"/>
              <a:t>8/20/20</a:t>
            </a:fld>
            <a:endParaRPr lang="en-US"/>
          </a:p>
        </p:txBody>
      </p:sp>
      <p:sp>
        <p:nvSpPr>
          <p:cNvPr id="5" name="Footer Placeholder 4">
            <a:extLst>
              <a:ext uri="{FF2B5EF4-FFF2-40B4-BE49-F238E27FC236}">
                <a16:creationId xmlns:a16="http://schemas.microsoft.com/office/drawing/2014/main" id="{BBE7E0EC-8FEC-2643-90EB-B89A852D9E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54E43-6610-2A42-8625-314609684038}"/>
              </a:ext>
            </a:extLst>
          </p:cNvPr>
          <p:cNvSpPr>
            <a:spLocks noGrp="1"/>
          </p:cNvSpPr>
          <p:nvPr>
            <p:ph type="sldNum" sz="quarter" idx="12"/>
          </p:nvPr>
        </p:nvSpPr>
        <p:spPr/>
        <p:txBody>
          <a:bodyPr/>
          <a:lstStyle/>
          <a:p>
            <a:fld id="{266CD048-04C4-3044-B2B3-644FEAE3E7F5}" type="slidenum">
              <a:rPr lang="en-US" smtClean="0"/>
              <a:t>‹#›</a:t>
            </a:fld>
            <a:endParaRPr lang="en-US"/>
          </a:p>
        </p:txBody>
      </p:sp>
    </p:spTree>
    <p:extLst>
      <p:ext uri="{BB962C8B-B14F-4D97-AF65-F5344CB8AC3E}">
        <p14:creationId xmlns:p14="http://schemas.microsoft.com/office/powerpoint/2010/main" val="3790217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AEF9C-CD3A-E942-B424-6CE3831855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48A464-4C93-D747-80DE-CEF263EB94B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585EA9-577A-3646-B601-EC5FB52D42BC}"/>
              </a:ext>
            </a:extLst>
          </p:cNvPr>
          <p:cNvSpPr>
            <a:spLocks noGrp="1"/>
          </p:cNvSpPr>
          <p:nvPr>
            <p:ph type="dt" sz="half" idx="10"/>
          </p:nvPr>
        </p:nvSpPr>
        <p:spPr/>
        <p:txBody>
          <a:bodyPr/>
          <a:lstStyle/>
          <a:p>
            <a:fld id="{2CEB6697-9C19-E14D-99F8-058C1F992B30}" type="datetimeFigureOut">
              <a:rPr lang="en-US" smtClean="0"/>
              <a:t>8/20/20</a:t>
            </a:fld>
            <a:endParaRPr lang="en-US"/>
          </a:p>
        </p:txBody>
      </p:sp>
      <p:sp>
        <p:nvSpPr>
          <p:cNvPr id="5" name="Footer Placeholder 4">
            <a:extLst>
              <a:ext uri="{FF2B5EF4-FFF2-40B4-BE49-F238E27FC236}">
                <a16:creationId xmlns:a16="http://schemas.microsoft.com/office/drawing/2014/main" id="{788A86BB-2006-AE48-BFD7-50DE9FF7DB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2BA2F7-C018-E044-9EB1-4C41A9C18B6B}"/>
              </a:ext>
            </a:extLst>
          </p:cNvPr>
          <p:cNvSpPr>
            <a:spLocks noGrp="1"/>
          </p:cNvSpPr>
          <p:nvPr>
            <p:ph type="sldNum" sz="quarter" idx="12"/>
          </p:nvPr>
        </p:nvSpPr>
        <p:spPr/>
        <p:txBody>
          <a:bodyPr/>
          <a:lstStyle/>
          <a:p>
            <a:fld id="{266CD048-04C4-3044-B2B3-644FEAE3E7F5}" type="slidenum">
              <a:rPr lang="en-US" smtClean="0"/>
              <a:t>‹#›</a:t>
            </a:fld>
            <a:endParaRPr lang="en-US"/>
          </a:p>
        </p:txBody>
      </p:sp>
    </p:spTree>
    <p:extLst>
      <p:ext uri="{BB962C8B-B14F-4D97-AF65-F5344CB8AC3E}">
        <p14:creationId xmlns:p14="http://schemas.microsoft.com/office/powerpoint/2010/main" val="3713110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7A1A58-1775-194B-9633-4FFFC63494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885E4F-5A56-1A41-82E4-7EA639B4073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B45759-8C28-5A4C-AA19-2AD9F1D1316A}"/>
              </a:ext>
            </a:extLst>
          </p:cNvPr>
          <p:cNvSpPr>
            <a:spLocks noGrp="1"/>
          </p:cNvSpPr>
          <p:nvPr>
            <p:ph type="dt" sz="half" idx="10"/>
          </p:nvPr>
        </p:nvSpPr>
        <p:spPr/>
        <p:txBody>
          <a:bodyPr/>
          <a:lstStyle/>
          <a:p>
            <a:fld id="{2CEB6697-9C19-E14D-99F8-058C1F992B30}" type="datetimeFigureOut">
              <a:rPr lang="en-US" smtClean="0"/>
              <a:t>8/20/20</a:t>
            </a:fld>
            <a:endParaRPr lang="en-US"/>
          </a:p>
        </p:txBody>
      </p:sp>
      <p:sp>
        <p:nvSpPr>
          <p:cNvPr id="5" name="Footer Placeholder 4">
            <a:extLst>
              <a:ext uri="{FF2B5EF4-FFF2-40B4-BE49-F238E27FC236}">
                <a16:creationId xmlns:a16="http://schemas.microsoft.com/office/drawing/2014/main" id="{B4D6C076-23A0-474F-8ADE-1BCD271F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008D46-8647-8E4B-BB6E-E09AECC7A114}"/>
              </a:ext>
            </a:extLst>
          </p:cNvPr>
          <p:cNvSpPr>
            <a:spLocks noGrp="1"/>
          </p:cNvSpPr>
          <p:nvPr>
            <p:ph type="sldNum" sz="quarter" idx="12"/>
          </p:nvPr>
        </p:nvSpPr>
        <p:spPr/>
        <p:txBody>
          <a:bodyPr/>
          <a:lstStyle/>
          <a:p>
            <a:fld id="{266CD048-04C4-3044-B2B3-644FEAE3E7F5}" type="slidenum">
              <a:rPr lang="en-US" smtClean="0"/>
              <a:t>‹#›</a:t>
            </a:fld>
            <a:endParaRPr lang="en-US"/>
          </a:p>
        </p:txBody>
      </p:sp>
    </p:spTree>
    <p:extLst>
      <p:ext uri="{BB962C8B-B14F-4D97-AF65-F5344CB8AC3E}">
        <p14:creationId xmlns:p14="http://schemas.microsoft.com/office/powerpoint/2010/main" val="106706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5CDD1-26F0-FE48-A20D-FD5C71FB75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6FC938-E4C2-0946-8D9C-4B3CE37B148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7E7380-17D4-3C40-BB72-BFD8E250A241}"/>
              </a:ext>
            </a:extLst>
          </p:cNvPr>
          <p:cNvSpPr>
            <a:spLocks noGrp="1"/>
          </p:cNvSpPr>
          <p:nvPr>
            <p:ph type="dt" sz="half" idx="10"/>
          </p:nvPr>
        </p:nvSpPr>
        <p:spPr/>
        <p:txBody>
          <a:bodyPr/>
          <a:lstStyle/>
          <a:p>
            <a:fld id="{2CEB6697-9C19-E14D-99F8-058C1F992B30}" type="datetimeFigureOut">
              <a:rPr lang="en-US" smtClean="0"/>
              <a:t>8/20/20</a:t>
            </a:fld>
            <a:endParaRPr lang="en-US"/>
          </a:p>
        </p:txBody>
      </p:sp>
      <p:sp>
        <p:nvSpPr>
          <p:cNvPr id="5" name="Footer Placeholder 4">
            <a:extLst>
              <a:ext uri="{FF2B5EF4-FFF2-40B4-BE49-F238E27FC236}">
                <a16:creationId xmlns:a16="http://schemas.microsoft.com/office/drawing/2014/main" id="{D60A0FC7-AAE3-1345-8D57-6CFD6B85CB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7E5A35-C59B-1C46-B0CE-96C84BE14499}"/>
              </a:ext>
            </a:extLst>
          </p:cNvPr>
          <p:cNvSpPr>
            <a:spLocks noGrp="1"/>
          </p:cNvSpPr>
          <p:nvPr>
            <p:ph type="sldNum" sz="quarter" idx="12"/>
          </p:nvPr>
        </p:nvSpPr>
        <p:spPr/>
        <p:txBody>
          <a:bodyPr/>
          <a:lstStyle/>
          <a:p>
            <a:fld id="{266CD048-04C4-3044-B2B3-644FEAE3E7F5}" type="slidenum">
              <a:rPr lang="en-US" smtClean="0"/>
              <a:t>‹#›</a:t>
            </a:fld>
            <a:endParaRPr lang="en-US"/>
          </a:p>
        </p:txBody>
      </p:sp>
    </p:spTree>
    <p:extLst>
      <p:ext uri="{BB962C8B-B14F-4D97-AF65-F5344CB8AC3E}">
        <p14:creationId xmlns:p14="http://schemas.microsoft.com/office/powerpoint/2010/main" val="4263276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EA8EC-756D-4540-9BC1-1552FF12DB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02A1B7-2AD1-2D44-9D34-6BB6A13934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4267C7E-B41A-0046-BF2D-0EFD53F2A905}"/>
              </a:ext>
            </a:extLst>
          </p:cNvPr>
          <p:cNvSpPr>
            <a:spLocks noGrp="1"/>
          </p:cNvSpPr>
          <p:nvPr>
            <p:ph type="dt" sz="half" idx="10"/>
          </p:nvPr>
        </p:nvSpPr>
        <p:spPr/>
        <p:txBody>
          <a:bodyPr/>
          <a:lstStyle/>
          <a:p>
            <a:fld id="{2CEB6697-9C19-E14D-99F8-058C1F992B30}" type="datetimeFigureOut">
              <a:rPr lang="en-US" smtClean="0"/>
              <a:t>8/20/20</a:t>
            </a:fld>
            <a:endParaRPr lang="en-US"/>
          </a:p>
        </p:txBody>
      </p:sp>
      <p:sp>
        <p:nvSpPr>
          <p:cNvPr id="5" name="Footer Placeholder 4">
            <a:extLst>
              <a:ext uri="{FF2B5EF4-FFF2-40B4-BE49-F238E27FC236}">
                <a16:creationId xmlns:a16="http://schemas.microsoft.com/office/drawing/2014/main" id="{3ED32970-9947-BC49-ABF4-D5CDDC72FF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29886-84B2-8541-814B-8A30B008B394}"/>
              </a:ext>
            </a:extLst>
          </p:cNvPr>
          <p:cNvSpPr>
            <a:spLocks noGrp="1"/>
          </p:cNvSpPr>
          <p:nvPr>
            <p:ph type="sldNum" sz="quarter" idx="12"/>
          </p:nvPr>
        </p:nvSpPr>
        <p:spPr/>
        <p:txBody>
          <a:bodyPr/>
          <a:lstStyle/>
          <a:p>
            <a:fld id="{266CD048-04C4-3044-B2B3-644FEAE3E7F5}" type="slidenum">
              <a:rPr lang="en-US" smtClean="0"/>
              <a:t>‹#›</a:t>
            </a:fld>
            <a:endParaRPr lang="en-US"/>
          </a:p>
        </p:txBody>
      </p:sp>
    </p:spTree>
    <p:extLst>
      <p:ext uri="{BB962C8B-B14F-4D97-AF65-F5344CB8AC3E}">
        <p14:creationId xmlns:p14="http://schemas.microsoft.com/office/powerpoint/2010/main" val="22795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E48EC-28D6-504B-B259-370D115EA6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302603-EE8B-6041-A474-E71AE1B479D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91AD91-157F-7A44-BA5C-A72280F50F2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97EB18-2356-1F41-A837-00860C309E6A}"/>
              </a:ext>
            </a:extLst>
          </p:cNvPr>
          <p:cNvSpPr>
            <a:spLocks noGrp="1"/>
          </p:cNvSpPr>
          <p:nvPr>
            <p:ph type="dt" sz="half" idx="10"/>
          </p:nvPr>
        </p:nvSpPr>
        <p:spPr/>
        <p:txBody>
          <a:bodyPr/>
          <a:lstStyle/>
          <a:p>
            <a:fld id="{2CEB6697-9C19-E14D-99F8-058C1F992B30}" type="datetimeFigureOut">
              <a:rPr lang="en-US" smtClean="0"/>
              <a:t>8/20/20</a:t>
            </a:fld>
            <a:endParaRPr lang="en-US"/>
          </a:p>
        </p:txBody>
      </p:sp>
      <p:sp>
        <p:nvSpPr>
          <p:cNvPr id="6" name="Footer Placeholder 5">
            <a:extLst>
              <a:ext uri="{FF2B5EF4-FFF2-40B4-BE49-F238E27FC236}">
                <a16:creationId xmlns:a16="http://schemas.microsoft.com/office/drawing/2014/main" id="{B9262C77-C80A-4D4C-B3C5-0A5BB5AA2B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E521D2-0FB7-BF4D-95EA-97ED1DF7E8CB}"/>
              </a:ext>
            </a:extLst>
          </p:cNvPr>
          <p:cNvSpPr>
            <a:spLocks noGrp="1"/>
          </p:cNvSpPr>
          <p:nvPr>
            <p:ph type="sldNum" sz="quarter" idx="12"/>
          </p:nvPr>
        </p:nvSpPr>
        <p:spPr/>
        <p:txBody>
          <a:bodyPr/>
          <a:lstStyle/>
          <a:p>
            <a:fld id="{266CD048-04C4-3044-B2B3-644FEAE3E7F5}" type="slidenum">
              <a:rPr lang="en-US" smtClean="0"/>
              <a:t>‹#›</a:t>
            </a:fld>
            <a:endParaRPr lang="en-US"/>
          </a:p>
        </p:txBody>
      </p:sp>
    </p:spTree>
    <p:extLst>
      <p:ext uri="{BB962C8B-B14F-4D97-AF65-F5344CB8AC3E}">
        <p14:creationId xmlns:p14="http://schemas.microsoft.com/office/powerpoint/2010/main" val="2466443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1D63F-4359-DD4C-88D6-F0716E442B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D8B8DA-E1EF-DA44-8181-6B201EAA93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F0CADA8-3122-B944-A4E2-2674357C6C4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317D9C-E205-0A4F-90B9-733EAF95A9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3FDC67-6C34-5E48-B7DD-0618E7D9937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8FE62D-CDDD-7C4F-AED4-24F44190FCA6}"/>
              </a:ext>
            </a:extLst>
          </p:cNvPr>
          <p:cNvSpPr>
            <a:spLocks noGrp="1"/>
          </p:cNvSpPr>
          <p:nvPr>
            <p:ph type="dt" sz="half" idx="10"/>
          </p:nvPr>
        </p:nvSpPr>
        <p:spPr/>
        <p:txBody>
          <a:bodyPr/>
          <a:lstStyle/>
          <a:p>
            <a:fld id="{2CEB6697-9C19-E14D-99F8-058C1F992B30}" type="datetimeFigureOut">
              <a:rPr lang="en-US" smtClean="0"/>
              <a:t>8/20/20</a:t>
            </a:fld>
            <a:endParaRPr lang="en-US"/>
          </a:p>
        </p:txBody>
      </p:sp>
      <p:sp>
        <p:nvSpPr>
          <p:cNvPr id="8" name="Footer Placeholder 7">
            <a:extLst>
              <a:ext uri="{FF2B5EF4-FFF2-40B4-BE49-F238E27FC236}">
                <a16:creationId xmlns:a16="http://schemas.microsoft.com/office/drawing/2014/main" id="{16D12224-8923-6D49-BBEC-97A565334F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B03087-3866-8147-B229-9218869488C3}"/>
              </a:ext>
            </a:extLst>
          </p:cNvPr>
          <p:cNvSpPr>
            <a:spLocks noGrp="1"/>
          </p:cNvSpPr>
          <p:nvPr>
            <p:ph type="sldNum" sz="quarter" idx="12"/>
          </p:nvPr>
        </p:nvSpPr>
        <p:spPr/>
        <p:txBody>
          <a:bodyPr/>
          <a:lstStyle/>
          <a:p>
            <a:fld id="{266CD048-04C4-3044-B2B3-644FEAE3E7F5}" type="slidenum">
              <a:rPr lang="en-US" smtClean="0"/>
              <a:t>‹#›</a:t>
            </a:fld>
            <a:endParaRPr lang="en-US"/>
          </a:p>
        </p:txBody>
      </p:sp>
    </p:spTree>
    <p:extLst>
      <p:ext uri="{BB962C8B-B14F-4D97-AF65-F5344CB8AC3E}">
        <p14:creationId xmlns:p14="http://schemas.microsoft.com/office/powerpoint/2010/main" val="1737319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8ED2C-50C7-CF4E-9951-FDB02768FF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E87888-8847-DC4D-BEF6-94F064788E0E}"/>
              </a:ext>
            </a:extLst>
          </p:cNvPr>
          <p:cNvSpPr>
            <a:spLocks noGrp="1"/>
          </p:cNvSpPr>
          <p:nvPr>
            <p:ph type="dt" sz="half" idx="10"/>
          </p:nvPr>
        </p:nvSpPr>
        <p:spPr/>
        <p:txBody>
          <a:bodyPr/>
          <a:lstStyle/>
          <a:p>
            <a:fld id="{2CEB6697-9C19-E14D-99F8-058C1F992B30}" type="datetimeFigureOut">
              <a:rPr lang="en-US" smtClean="0"/>
              <a:t>8/20/20</a:t>
            </a:fld>
            <a:endParaRPr lang="en-US"/>
          </a:p>
        </p:txBody>
      </p:sp>
      <p:sp>
        <p:nvSpPr>
          <p:cNvPr id="4" name="Footer Placeholder 3">
            <a:extLst>
              <a:ext uri="{FF2B5EF4-FFF2-40B4-BE49-F238E27FC236}">
                <a16:creationId xmlns:a16="http://schemas.microsoft.com/office/drawing/2014/main" id="{05F0610A-51D7-864C-BA23-4FCF719971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249C76-C11C-A042-BB9B-CDEBC1A6D07C}"/>
              </a:ext>
            </a:extLst>
          </p:cNvPr>
          <p:cNvSpPr>
            <a:spLocks noGrp="1"/>
          </p:cNvSpPr>
          <p:nvPr>
            <p:ph type="sldNum" sz="quarter" idx="12"/>
          </p:nvPr>
        </p:nvSpPr>
        <p:spPr/>
        <p:txBody>
          <a:bodyPr/>
          <a:lstStyle/>
          <a:p>
            <a:fld id="{266CD048-04C4-3044-B2B3-644FEAE3E7F5}" type="slidenum">
              <a:rPr lang="en-US" smtClean="0"/>
              <a:t>‹#›</a:t>
            </a:fld>
            <a:endParaRPr lang="en-US"/>
          </a:p>
        </p:txBody>
      </p:sp>
    </p:spTree>
    <p:extLst>
      <p:ext uri="{BB962C8B-B14F-4D97-AF65-F5344CB8AC3E}">
        <p14:creationId xmlns:p14="http://schemas.microsoft.com/office/powerpoint/2010/main" val="748991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BC7E6D-0587-F142-B140-1935EEBE49F6}"/>
              </a:ext>
            </a:extLst>
          </p:cNvPr>
          <p:cNvSpPr>
            <a:spLocks noGrp="1"/>
          </p:cNvSpPr>
          <p:nvPr>
            <p:ph type="dt" sz="half" idx="10"/>
          </p:nvPr>
        </p:nvSpPr>
        <p:spPr/>
        <p:txBody>
          <a:bodyPr/>
          <a:lstStyle/>
          <a:p>
            <a:fld id="{2CEB6697-9C19-E14D-99F8-058C1F992B30}" type="datetimeFigureOut">
              <a:rPr lang="en-US" smtClean="0"/>
              <a:t>8/20/20</a:t>
            </a:fld>
            <a:endParaRPr lang="en-US"/>
          </a:p>
        </p:txBody>
      </p:sp>
      <p:sp>
        <p:nvSpPr>
          <p:cNvPr id="3" name="Footer Placeholder 2">
            <a:extLst>
              <a:ext uri="{FF2B5EF4-FFF2-40B4-BE49-F238E27FC236}">
                <a16:creationId xmlns:a16="http://schemas.microsoft.com/office/drawing/2014/main" id="{F6511EFA-6C49-9C4D-A2F8-E2DA13C3D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7BD8C9-B29D-E34C-9E6B-9E2A92B59ED2}"/>
              </a:ext>
            </a:extLst>
          </p:cNvPr>
          <p:cNvSpPr>
            <a:spLocks noGrp="1"/>
          </p:cNvSpPr>
          <p:nvPr>
            <p:ph type="sldNum" sz="quarter" idx="12"/>
          </p:nvPr>
        </p:nvSpPr>
        <p:spPr/>
        <p:txBody>
          <a:bodyPr/>
          <a:lstStyle/>
          <a:p>
            <a:fld id="{266CD048-04C4-3044-B2B3-644FEAE3E7F5}" type="slidenum">
              <a:rPr lang="en-US" smtClean="0"/>
              <a:t>‹#›</a:t>
            </a:fld>
            <a:endParaRPr lang="en-US"/>
          </a:p>
        </p:txBody>
      </p:sp>
    </p:spTree>
    <p:extLst>
      <p:ext uri="{BB962C8B-B14F-4D97-AF65-F5344CB8AC3E}">
        <p14:creationId xmlns:p14="http://schemas.microsoft.com/office/powerpoint/2010/main" val="625211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9AD20-7EB0-6744-BC2D-B712D90E8D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04400B-024F-A34C-BDA9-FA58A8C7AB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45C618-933C-8C4B-8335-65826D45D5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B17938F-8840-724C-8D66-5BC733BEEEC3}"/>
              </a:ext>
            </a:extLst>
          </p:cNvPr>
          <p:cNvSpPr>
            <a:spLocks noGrp="1"/>
          </p:cNvSpPr>
          <p:nvPr>
            <p:ph type="dt" sz="half" idx="10"/>
          </p:nvPr>
        </p:nvSpPr>
        <p:spPr/>
        <p:txBody>
          <a:bodyPr/>
          <a:lstStyle/>
          <a:p>
            <a:fld id="{2CEB6697-9C19-E14D-99F8-058C1F992B30}" type="datetimeFigureOut">
              <a:rPr lang="en-US" smtClean="0"/>
              <a:t>8/20/20</a:t>
            </a:fld>
            <a:endParaRPr lang="en-US"/>
          </a:p>
        </p:txBody>
      </p:sp>
      <p:sp>
        <p:nvSpPr>
          <p:cNvPr id="6" name="Footer Placeholder 5">
            <a:extLst>
              <a:ext uri="{FF2B5EF4-FFF2-40B4-BE49-F238E27FC236}">
                <a16:creationId xmlns:a16="http://schemas.microsoft.com/office/drawing/2014/main" id="{038FD579-DF14-D945-BFDE-384D317E5F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3B07BD-1E77-4C4A-987E-4C2B994B75EF}"/>
              </a:ext>
            </a:extLst>
          </p:cNvPr>
          <p:cNvSpPr>
            <a:spLocks noGrp="1"/>
          </p:cNvSpPr>
          <p:nvPr>
            <p:ph type="sldNum" sz="quarter" idx="12"/>
          </p:nvPr>
        </p:nvSpPr>
        <p:spPr/>
        <p:txBody>
          <a:bodyPr/>
          <a:lstStyle/>
          <a:p>
            <a:fld id="{266CD048-04C4-3044-B2B3-644FEAE3E7F5}" type="slidenum">
              <a:rPr lang="en-US" smtClean="0"/>
              <a:t>‹#›</a:t>
            </a:fld>
            <a:endParaRPr lang="en-US"/>
          </a:p>
        </p:txBody>
      </p:sp>
    </p:spTree>
    <p:extLst>
      <p:ext uri="{BB962C8B-B14F-4D97-AF65-F5344CB8AC3E}">
        <p14:creationId xmlns:p14="http://schemas.microsoft.com/office/powerpoint/2010/main" val="2666818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510F6-C63E-F843-B554-A12A1BACED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C2D7E5-31CE-D944-A219-89D0F8EB89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7C7227-AD93-F042-B170-4A0A95723A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3A6B204-7DDA-0C4B-92C5-D5D68033FE5B}"/>
              </a:ext>
            </a:extLst>
          </p:cNvPr>
          <p:cNvSpPr>
            <a:spLocks noGrp="1"/>
          </p:cNvSpPr>
          <p:nvPr>
            <p:ph type="dt" sz="half" idx="10"/>
          </p:nvPr>
        </p:nvSpPr>
        <p:spPr/>
        <p:txBody>
          <a:bodyPr/>
          <a:lstStyle/>
          <a:p>
            <a:fld id="{2CEB6697-9C19-E14D-99F8-058C1F992B30}" type="datetimeFigureOut">
              <a:rPr lang="en-US" smtClean="0"/>
              <a:t>8/20/20</a:t>
            </a:fld>
            <a:endParaRPr lang="en-US"/>
          </a:p>
        </p:txBody>
      </p:sp>
      <p:sp>
        <p:nvSpPr>
          <p:cNvPr id="6" name="Footer Placeholder 5">
            <a:extLst>
              <a:ext uri="{FF2B5EF4-FFF2-40B4-BE49-F238E27FC236}">
                <a16:creationId xmlns:a16="http://schemas.microsoft.com/office/drawing/2014/main" id="{F16496C9-977B-E741-B980-135E0374F8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8A6012-D05D-BC45-869C-7953CE18648E}"/>
              </a:ext>
            </a:extLst>
          </p:cNvPr>
          <p:cNvSpPr>
            <a:spLocks noGrp="1"/>
          </p:cNvSpPr>
          <p:nvPr>
            <p:ph type="sldNum" sz="quarter" idx="12"/>
          </p:nvPr>
        </p:nvSpPr>
        <p:spPr/>
        <p:txBody>
          <a:bodyPr/>
          <a:lstStyle/>
          <a:p>
            <a:fld id="{266CD048-04C4-3044-B2B3-644FEAE3E7F5}" type="slidenum">
              <a:rPr lang="en-US" smtClean="0"/>
              <a:t>‹#›</a:t>
            </a:fld>
            <a:endParaRPr lang="en-US"/>
          </a:p>
        </p:txBody>
      </p:sp>
    </p:spTree>
    <p:extLst>
      <p:ext uri="{BB962C8B-B14F-4D97-AF65-F5344CB8AC3E}">
        <p14:creationId xmlns:p14="http://schemas.microsoft.com/office/powerpoint/2010/main" val="1095903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709F12C-087E-F44C-86D9-8E305B0331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8C951E-AFD1-6F42-A159-BCC48682EB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F57C52-CB69-D248-9042-FD467F77D9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EB6697-9C19-E14D-99F8-058C1F992B30}" type="datetimeFigureOut">
              <a:rPr lang="en-US" smtClean="0"/>
              <a:t>8/20/20</a:t>
            </a:fld>
            <a:endParaRPr lang="en-US"/>
          </a:p>
        </p:txBody>
      </p:sp>
      <p:sp>
        <p:nvSpPr>
          <p:cNvPr id="5" name="Footer Placeholder 4">
            <a:extLst>
              <a:ext uri="{FF2B5EF4-FFF2-40B4-BE49-F238E27FC236}">
                <a16:creationId xmlns:a16="http://schemas.microsoft.com/office/drawing/2014/main" id="{EDDDCDB8-8EF5-4E4B-9A7D-111BFFFE5E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5A6D04-1105-5F48-B36A-26372C3ECF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CD048-04C4-3044-B2B3-644FEAE3E7F5}" type="slidenum">
              <a:rPr lang="en-US" smtClean="0"/>
              <a:t>‹#›</a:t>
            </a:fld>
            <a:endParaRPr lang="en-US"/>
          </a:p>
        </p:txBody>
      </p:sp>
    </p:spTree>
    <p:extLst>
      <p:ext uri="{BB962C8B-B14F-4D97-AF65-F5344CB8AC3E}">
        <p14:creationId xmlns:p14="http://schemas.microsoft.com/office/powerpoint/2010/main" val="1507489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0CB043A-253E-2043-90BB-86C66CFFDE69}"/>
              </a:ext>
            </a:extLst>
          </p:cNvPr>
          <p:cNvSpPr>
            <a:spLocks noGrp="1"/>
          </p:cNvSpPr>
          <p:nvPr>
            <p:ph type="ctrTitle"/>
          </p:nvPr>
        </p:nvSpPr>
        <p:spPr>
          <a:xfrm>
            <a:off x="665028" y="1360480"/>
            <a:ext cx="6054425" cy="3807265"/>
          </a:xfrm>
        </p:spPr>
        <p:txBody>
          <a:bodyPr>
            <a:noAutofit/>
          </a:bodyPr>
          <a:lstStyle/>
          <a:p>
            <a:pPr algn="l"/>
            <a:r>
              <a:rPr lang="en-US" sz="6600" b="1" dirty="0">
                <a:solidFill>
                  <a:schemeClr val="bg1"/>
                </a:solidFill>
                <a:latin typeface="+mn-lt"/>
              </a:rPr>
              <a:t>Planting for Now </a:t>
            </a:r>
            <a:br>
              <a:rPr lang="en-US" sz="6600" b="1" dirty="0">
                <a:solidFill>
                  <a:schemeClr val="bg1"/>
                </a:solidFill>
                <a:latin typeface="+mn-lt"/>
              </a:rPr>
            </a:br>
            <a:r>
              <a:rPr lang="en-US" sz="6600" b="1" dirty="0">
                <a:solidFill>
                  <a:schemeClr val="bg1"/>
                </a:solidFill>
                <a:latin typeface="+mn-lt"/>
              </a:rPr>
              <a:t>and for the Future </a:t>
            </a:r>
          </a:p>
        </p:txBody>
      </p:sp>
      <p:pic>
        <p:nvPicPr>
          <p:cNvPr id="5" name="Picture 4">
            <a:extLst>
              <a:ext uri="{FF2B5EF4-FFF2-40B4-BE49-F238E27FC236}">
                <a16:creationId xmlns:a16="http://schemas.microsoft.com/office/drawing/2014/main" id="{A4D76B52-C6D6-6D41-B517-BF6D4E1B063E}"/>
              </a:ext>
            </a:extLst>
          </p:cNvPr>
          <p:cNvPicPr>
            <a:picLocks noChangeAspect="1"/>
          </p:cNvPicPr>
          <p:nvPr/>
        </p:nvPicPr>
        <p:blipFill rotWithShape="1">
          <a:blip r:embed="rId3">
            <a:alphaModFix/>
            <a:extLst/>
          </a:blip>
          <a:srcRect r="2" b="10641"/>
          <a:stretch/>
        </p:blipFill>
        <p:spPr>
          <a:xfrm>
            <a:off x="7115177" y="115193"/>
            <a:ext cx="4950618" cy="6627614"/>
          </a:xfrm>
          <a:prstGeom prst="rect">
            <a:avLst/>
          </a:prstGeom>
        </p:spPr>
      </p:pic>
      <p:cxnSp>
        <p:nvCxnSpPr>
          <p:cNvPr id="12" name="Straight Connector 11">
            <a:extLst>
              <a:ext uri="{FF2B5EF4-FFF2-40B4-BE49-F238E27FC236}">
                <a16:creationId xmlns:a16="http://schemas.microsoft.com/office/drawing/2014/main" id="{AC65C03C-3F17-45DC-A1B9-35ACA43397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15176" y="115193"/>
            <a:ext cx="0" cy="662761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A4A161CC-6DC5-4863-B213-94529D6E0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929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4AB29C-DBE8-EF43-8303-A0684175B0D4}"/>
              </a:ext>
            </a:extLst>
          </p:cNvPr>
          <p:cNvPicPr>
            <a:picLocks noChangeAspect="1"/>
          </p:cNvPicPr>
          <p:nvPr/>
        </p:nvPicPr>
        <p:blipFill>
          <a:blip r:embed="rId3"/>
          <a:stretch>
            <a:fillRect/>
          </a:stretch>
        </p:blipFill>
        <p:spPr>
          <a:xfrm>
            <a:off x="-113249" y="0"/>
            <a:ext cx="12418498" cy="8161434"/>
          </a:xfrm>
          <a:prstGeom prst="rect">
            <a:avLst/>
          </a:prstGeom>
        </p:spPr>
      </p:pic>
    </p:spTree>
    <p:extLst>
      <p:ext uri="{BB962C8B-B14F-4D97-AF65-F5344CB8AC3E}">
        <p14:creationId xmlns:p14="http://schemas.microsoft.com/office/powerpoint/2010/main" val="1706498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60105D-7254-CD4E-A287-FD5113524ED2}"/>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51F107E3-D835-0C46-8206-08D7A01EC347}"/>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1DFAB7D-4F43-BC47-B99A-40515D7CB65C}"/>
              </a:ext>
            </a:extLst>
          </p:cNvPr>
          <p:cNvPicPr>
            <a:picLocks noChangeAspect="1"/>
          </p:cNvPicPr>
          <p:nvPr/>
        </p:nvPicPr>
        <p:blipFill>
          <a:blip r:embed="rId4"/>
          <a:stretch>
            <a:fillRect/>
          </a:stretch>
        </p:blipFill>
        <p:spPr>
          <a:xfrm rot="16200000">
            <a:off x="1715386" y="-1715386"/>
            <a:ext cx="8761228" cy="12191999"/>
          </a:xfrm>
          <a:prstGeom prst="rect">
            <a:avLst/>
          </a:prstGeom>
        </p:spPr>
      </p:pic>
    </p:spTree>
    <p:extLst>
      <p:ext uri="{BB962C8B-B14F-4D97-AF65-F5344CB8AC3E}">
        <p14:creationId xmlns:p14="http://schemas.microsoft.com/office/powerpoint/2010/main" val="1995244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5A9DC1-6D31-084B-9636-6CAEF7E22CCF}"/>
              </a:ext>
            </a:extLst>
          </p:cNvPr>
          <p:cNvPicPr>
            <a:picLocks noChangeAspect="1"/>
          </p:cNvPicPr>
          <p:nvPr/>
        </p:nvPicPr>
        <p:blipFill>
          <a:blip r:embed="rId3"/>
          <a:stretch>
            <a:fillRect/>
          </a:stretch>
        </p:blipFill>
        <p:spPr>
          <a:xfrm>
            <a:off x="0" y="-191385"/>
            <a:ext cx="12192000" cy="7010872"/>
          </a:xfrm>
          <a:prstGeom prst="rect">
            <a:avLst/>
          </a:prstGeom>
        </p:spPr>
      </p:pic>
      <p:sp>
        <p:nvSpPr>
          <p:cNvPr id="4" name="TextBox 3">
            <a:extLst>
              <a:ext uri="{FF2B5EF4-FFF2-40B4-BE49-F238E27FC236}">
                <a16:creationId xmlns:a16="http://schemas.microsoft.com/office/drawing/2014/main" id="{86553E7A-C565-F943-B692-24BC99BCC013}"/>
              </a:ext>
            </a:extLst>
          </p:cNvPr>
          <p:cNvSpPr txBox="1"/>
          <p:nvPr/>
        </p:nvSpPr>
        <p:spPr>
          <a:xfrm>
            <a:off x="1850065" y="5699051"/>
            <a:ext cx="9074985" cy="923330"/>
          </a:xfrm>
          <a:prstGeom prst="rect">
            <a:avLst/>
          </a:prstGeom>
          <a:noFill/>
        </p:spPr>
        <p:txBody>
          <a:bodyPr wrap="none" rtlCol="0">
            <a:spAutoFit/>
          </a:bodyPr>
          <a:lstStyle/>
          <a:p>
            <a:r>
              <a:rPr lang="en-US" sz="5400" b="1" dirty="0">
                <a:solidFill>
                  <a:schemeClr val="bg1"/>
                </a:solidFill>
              </a:rPr>
              <a:t>9,000 lost annually in Nashville</a:t>
            </a:r>
          </a:p>
        </p:txBody>
      </p:sp>
    </p:spTree>
    <p:extLst>
      <p:ext uri="{BB962C8B-B14F-4D97-AF65-F5344CB8AC3E}">
        <p14:creationId xmlns:p14="http://schemas.microsoft.com/office/powerpoint/2010/main" val="139848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B03EDC-686D-AA44-8A52-BE56DB34EE13}"/>
              </a:ext>
            </a:extLst>
          </p:cNvPr>
          <p:cNvPicPr>
            <a:picLocks noChangeAspect="1"/>
          </p:cNvPicPr>
          <p:nvPr/>
        </p:nvPicPr>
        <p:blipFill rotWithShape="1">
          <a:blip r:embed="rId3"/>
          <a:srcRect t="16262" b="5341"/>
          <a:stretch/>
        </p:blipFill>
        <p:spPr>
          <a:xfrm>
            <a:off x="20" y="10"/>
            <a:ext cx="12191980" cy="7123804"/>
          </a:xfrm>
          <a:prstGeom prst="rect">
            <a:avLst/>
          </a:prstGeom>
        </p:spPr>
      </p:pic>
    </p:spTree>
    <p:extLst>
      <p:ext uri="{BB962C8B-B14F-4D97-AF65-F5344CB8AC3E}">
        <p14:creationId xmlns:p14="http://schemas.microsoft.com/office/powerpoint/2010/main" val="1728656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014383-289C-1F4E-80E2-9AF7349D9406}"/>
              </a:ext>
            </a:extLst>
          </p:cNvPr>
          <p:cNvPicPr>
            <a:picLocks noChangeAspect="1"/>
          </p:cNvPicPr>
          <p:nvPr/>
        </p:nvPicPr>
        <p:blipFill rotWithShape="1">
          <a:blip r:embed="rId3"/>
          <a:srcRect b="21053"/>
          <a:stretch/>
        </p:blipFill>
        <p:spPr>
          <a:xfrm>
            <a:off x="20" y="10"/>
            <a:ext cx="12191980" cy="6857990"/>
          </a:xfrm>
          <a:prstGeom prst="rect">
            <a:avLst/>
          </a:prstGeom>
        </p:spPr>
      </p:pic>
    </p:spTree>
    <p:extLst>
      <p:ext uri="{BB962C8B-B14F-4D97-AF65-F5344CB8AC3E}">
        <p14:creationId xmlns:p14="http://schemas.microsoft.com/office/powerpoint/2010/main" val="3105691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3F2FBD-899E-6549-8872-409C1FFB111C}"/>
              </a:ext>
            </a:extLst>
          </p:cNvPr>
          <p:cNvPicPr>
            <a:picLocks noChangeAspect="1"/>
          </p:cNvPicPr>
          <p:nvPr/>
        </p:nvPicPr>
        <p:blipFill>
          <a:blip r:embed="rId3"/>
          <a:stretch>
            <a:fillRect/>
          </a:stretch>
        </p:blipFill>
        <p:spPr>
          <a:xfrm>
            <a:off x="7048500" y="-1"/>
            <a:ext cx="5143500" cy="7038753"/>
          </a:xfrm>
          <a:prstGeom prst="rect">
            <a:avLst/>
          </a:prstGeom>
        </p:spPr>
      </p:pic>
      <p:sp>
        <p:nvSpPr>
          <p:cNvPr id="4" name="TextBox 3">
            <a:extLst>
              <a:ext uri="{FF2B5EF4-FFF2-40B4-BE49-F238E27FC236}">
                <a16:creationId xmlns:a16="http://schemas.microsoft.com/office/drawing/2014/main" id="{A7F90263-D7B7-BE4E-99D2-25B53CE9CE0C}"/>
              </a:ext>
            </a:extLst>
          </p:cNvPr>
          <p:cNvSpPr txBox="1"/>
          <p:nvPr/>
        </p:nvSpPr>
        <p:spPr>
          <a:xfrm>
            <a:off x="446567" y="340242"/>
            <a:ext cx="6081824" cy="6093976"/>
          </a:xfrm>
          <a:prstGeom prst="rect">
            <a:avLst/>
          </a:prstGeom>
          <a:noFill/>
        </p:spPr>
        <p:txBody>
          <a:bodyPr wrap="square" rtlCol="0">
            <a:spAutoFit/>
          </a:bodyPr>
          <a:lstStyle/>
          <a:p>
            <a:r>
              <a:rPr lang="en-US" sz="5400" b="1" dirty="0"/>
              <a:t>City Trees—</a:t>
            </a:r>
          </a:p>
          <a:p>
            <a:endParaRPr lang="en-US" dirty="0"/>
          </a:p>
          <a:p>
            <a:pPr>
              <a:spcAft>
                <a:spcPts val="600"/>
              </a:spcAft>
            </a:pPr>
            <a:r>
              <a:rPr lang="en-US" sz="3600" b="1" dirty="0"/>
              <a:t>Cool the urban core</a:t>
            </a:r>
          </a:p>
          <a:p>
            <a:pPr>
              <a:spcAft>
                <a:spcPts val="600"/>
              </a:spcAft>
            </a:pPr>
            <a:r>
              <a:rPr lang="en-US" sz="3600" b="1" dirty="0"/>
              <a:t>Reduce energy bills</a:t>
            </a:r>
          </a:p>
          <a:p>
            <a:pPr>
              <a:spcAft>
                <a:spcPts val="600"/>
              </a:spcAft>
            </a:pPr>
            <a:r>
              <a:rPr lang="en-US" sz="3600" b="1" dirty="0"/>
              <a:t>Defend against storm water runoff</a:t>
            </a:r>
          </a:p>
          <a:p>
            <a:pPr>
              <a:spcAft>
                <a:spcPts val="600"/>
              </a:spcAft>
            </a:pPr>
            <a:r>
              <a:rPr lang="en-US" sz="3600" b="1" dirty="0"/>
              <a:t>Dampen noise</a:t>
            </a:r>
          </a:p>
          <a:p>
            <a:pPr>
              <a:spcAft>
                <a:spcPts val="600"/>
              </a:spcAft>
            </a:pPr>
            <a:r>
              <a:rPr lang="en-US" sz="3600" b="1" dirty="0"/>
              <a:t>Increase property values</a:t>
            </a:r>
          </a:p>
          <a:p>
            <a:pPr>
              <a:spcAft>
                <a:spcPts val="600"/>
              </a:spcAft>
            </a:pPr>
            <a:r>
              <a:rPr lang="en-US" sz="3600" b="1" dirty="0"/>
              <a:t>Make neighborhoods safer</a:t>
            </a:r>
          </a:p>
          <a:p>
            <a:pPr>
              <a:spcAft>
                <a:spcPts val="600"/>
              </a:spcAft>
            </a:pPr>
            <a:r>
              <a:rPr lang="en-US" sz="3600" b="1" dirty="0"/>
              <a:t>Contribute beauty to our lives</a:t>
            </a:r>
          </a:p>
        </p:txBody>
      </p:sp>
    </p:spTree>
    <p:extLst>
      <p:ext uri="{BB962C8B-B14F-4D97-AF65-F5344CB8AC3E}">
        <p14:creationId xmlns:p14="http://schemas.microsoft.com/office/powerpoint/2010/main" val="391332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9A47AF-D7E0-854A-8EDE-D1F483DD5A91}"/>
              </a:ext>
            </a:extLst>
          </p:cNvPr>
          <p:cNvPicPr>
            <a:picLocks noChangeAspect="1"/>
          </p:cNvPicPr>
          <p:nvPr/>
        </p:nvPicPr>
        <p:blipFill>
          <a:blip r:embed="rId3"/>
          <a:stretch>
            <a:fillRect/>
          </a:stretch>
        </p:blipFill>
        <p:spPr>
          <a:xfrm>
            <a:off x="0" y="-640404"/>
            <a:ext cx="12192000" cy="8138808"/>
          </a:xfrm>
          <a:prstGeom prst="rect">
            <a:avLst/>
          </a:prstGeom>
        </p:spPr>
      </p:pic>
      <p:sp>
        <p:nvSpPr>
          <p:cNvPr id="5" name="Oval Callout 4">
            <a:extLst>
              <a:ext uri="{FF2B5EF4-FFF2-40B4-BE49-F238E27FC236}">
                <a16:creationId xmlns:a16="http://schemas.microsoft.com/office/drawing/2014/main" id="{4A78C6FF-F798-4E43-B38A-3284AF15906B}"/>
              </a:ext>
            </a:extLst>
          </p:cNvPr>
          <p:cNvSpPr/>
          <p:nvPr/>
        </p:nvSpPr>
        <p:spPr>
          <a:xfrm>
            <a:off x="5146159" y="212651"/>
            <a:ext cx="2892054" cy="2381693"/>
          </a:xfrm>
          <a:prstGeom prst="wedgeEllipse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87D16F6-0098-6542-9A46-6B03D6AB5630}"/>
              </a:ext>
            </a:extLst>
          </p:cNvPr>
          <p:cNvSpPr txBox="1"/>
          <p:nvPr/>
        </p:nvSpPr>
        <p:spPr>
          <a:xfrm>
            <a:off x="5326912" y="501463"/>
            <a:ext cx="2530547" cy="2339102"/>
          </a:xfrm>
          <a:prstGeom prst="rect">
            <a:avLst/>
          </a:prstGeom>
          <a:noFill/>
        </p:spPr>
        <p:txBody>
          <a:bodyPr wrap="square" rtlCol="0">
            <a:spAutoFit/>
          </a:bodyPr>
          <a:lstStyle/>
          <a:p>
            <a:pPr algn="ctr"/>
            <a:r>
              <a:rPr lang="en-US" sz="3200" b="1" dirty="0">
                <a:solidFill>
                  <a:srgbClr val="FFFF00"/>
                </a:solidFill>
              </a:rPr>
              <a:t>What </a:t>
            </a:r>
          </a:p>
          <a:p>
            <a:pPr algn="ctr"/>
            <a:r>
              <a:rPr lang="en-US" sz="3200" b="1" dirty="0">
                <a:solidFill>
                  <a:srgbClr val="FFFF00"/>
                </a:solidFill>
              </a:rPr>
              <a:t>can I </a:t>
            </a:r>
          </a:p>
          <a:p>
            <a:pPr algn="ctr"/>
            <a:r>
              <a:rPr lang="en-US" sz="3200" b="1" dirty="0">
                <a:solidFill>
                  <a:srgbClr val="FFFF00"/>
                </a:solidFill>
              </a:rPr>
              <a:t>possibly</a:t>
            </a:r>
          </a:p>
          <a:p>
            <a:pPr algn="ctr"/>
            <a:r>
              <a:rPr lang="en-US" sz="3200" b="1" dirty="0">
                <a:solidFill>
                  <a:srgbClr val="FFFF00"/>
                </a:solidFill>
              </a:rPr>
              <a:t>do?</a:t>
            </a:r>
          </a:p>
          <a:p>
            <a:pPr algn="ctr"/>
            <a:endParaRPr lang="en-US" dirty="0"/>
          </a:p>
        </p:txBody>
      </p:sp>
    </p:spTree>
    <p:extLst>
      <p:ext uri="{BB962C8B-B14F-4D97-AF65-F5344CB8AC3E}">
        <p14:creationId xmlns:p14="http://schemas.microsoft.com/office/powerpoint/2010/main" val="955939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D553F-823F-3049-A4A4-4F19052F0D2A}"/>
              </a:ext>
            </a:extLst>
          </p:cNvPr>
          <p:cNvPicPr>
            <a:picLocks noChangeAspect="1"/>
          </p:cNvPicPr>
          <p:nvPr/>
        </p:nvPicPr>
        <p:blipFill>
          <a:blip r:embed="rId3"/>
          <a:stretch>
            <a:fillRect/>
          </a:stretch>
        </p:blipFill>
        <p:spPr>
          <a:xfrm>
            <a:off x="0" y="-1697402"/>
            <a:ext cx="12191999" cy="9390359"/>
          </a:xfrm>
          <a:prstGeom prst="rect">
            <a:avLst/>
          </a:prstGeom>
        </p:spPr>
      </p:pic>
    </p:spTree>
    <p:extLst>
      <p:ext uri="{BB962C8B-B14F-4D97-AF65-F5344CB8AC3E}">
        <p14:creationId xmlns:p14="http://schemas.microsoft.com/office/powerpoint/2010/main" val="3448578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70C438-8BA7-6843-8EA4-4C9D3D1FDD2B}"/>
              </a:ext>
            </a:extLst>
          </p:cNvPr>
          <p:cNvPicPr>
            <a:picLocks noChangeAspect="1"/>
          </p:cNvPicPr>
          <p:nvPr/>
        </p:nvPicPr>
        <p:blipFill rotWithShape="1">
          <a:blip r:embed="rId3"/>
          <a:srcRect t="1191" b="25993"/>
          <a:stretch/>
        </p:blipFill>
        <p:spPr>
          <a:xfrm>
            <a:off x="20" y="10"/>
            <a:ext cx="12191980" cy="6857990"/>
          </a:xfrm>
          <a:prstGeom prst="rect">
            <a:avLst/>
          </a:prstGeom>
        </p:spPr>
      </p:pic>
    </p:spTree>
    <p:extLst>
      <p:ext uri="{BB962C8B-B14F-4D97-AF65-F5344CB8AC3E}">
        <p14:creationId xmlns:p14="http://schemas.microsoft.com/office/powerpoint/2010/main" val="34198430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3E8163D-7717-214B-AD03-F2BEAD8C8639}"/>
              </a:ext>
            </a:extLst>
          </p:cNvPr>
          <p:cNvSpPr txBox="1"/>
          <p:nvPr/>
        </p:nvSpPr>
        <p:spPr>
          <a:xfrm>
            <a:off x="651307" y="640081"/>
            <a:ext cx="4002990" cy="4718728"/>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5400" b="1" dirty="0">
                <a:solidFill>
                  <a:srgbClr val="F9FF92"/>
                </a:solidFill>
                <a:ea typeface="+mj-ea"/>
                <a:cs typeface="+mj-cs"/>
              </a:rPr>
              <a:t>Reduce your </a:t>
            </a:r>
            <a:r>
              <a:rPr lang="en-US" sz="4800" b="1" dirty="0">
                <a:solidFill>
                  <a:srgbClr val="F9FF92"/>
                </a:solidFill>
                <a:ea typeface="+mj-ea"/>
                <a:cs typeface="+mj-cs"/>
              </a:rPr>
              <a:t>consumption </a:t>
            </a:r>
            <a:r>
              <a:rPr lang="en-US" sz="5400" b="1" dirty="0">
                <a:solidFill>
                  <a:srgbClr val="F9FF92"/>
                </a:solidFill>
                <a:ea typeface="+mj-ea"/>
                <a:cs typeface="+mj-cs"/>
              </a:rPr>
              <a:t>of trees</a:t>
            </a:r>
          </a:p>
        </p:txBody>
      </p:sp>
      <p:pic>
        <p:nvPicPr>
          <p:cNvPr id="3" name="Picture 2">
            <a:extLst>
              <a:ext uri="{FF2B5EF4-FFF2-40B4-BE49-F238E27FC236}">
                <a16:creationId xmlns:a16="http://schemas.microsoft.com/office/drawing/2014/main" id="{DCD3ECA7-DA12-2049-8027-F430CD78104D}"/>
              </a:ext>
            </a:extLst>
          </p:cNvPr>
          <p:cNvPicPr>
            <a:picLocks noChangeAspect="1"/>
          </p:cNvPicPr>
          <p:nvPr/>
        </p:nvPicPr>
        <p:blipFill rotWithShape="1">
          <a:blip r:embed="rId3"/>
          <a:srcRect l="13317" r="13316" b="-1"/>
          <a:stretch/>
        </p:blipFill>
        <p:spPr>
          <a:xfrm>
            <a:off x="4654297" y="10"/>
            <a:ext cx="7537704" cy="6857990"/>
          </a:xfrm>
          <a:prstGeom prst="rect">
            <a:avLst/>
          </a:prstGeom>
        </p:spPr>
      </p:pic>
    </p:spTree>
    <p:extLst>
      <p:ext uri="{BB962C8B-B14F-4D97-AF65-F5344CB8AC3E}">
        <p14:creationId xmlns:p14="http://schemas.microsoft.com/office/powerpoint/2010/main" val="1794264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708A79-DC48-A54B-B3AD-A003746AFF15}"/>
              </a:ext>
            </a:extLst>
          </p:cNvPr>
          <p:cNvPicPr>
            <a:picLocks noChangeAspect="1"/>
          </p:cNvPicPr>
          <p:nvPr/>
        </p:nvPicPr>
        <p:blipFill>
          <a:blip r:embed="rId3"/>
          <a:stretch>
            <a:fillRect/>
          </a:stretch>
        </p:blipFill>
        <p:spPr>
          <a:xfrm>
            <a:off x="0" y="0"/>
            <a:ext cx="12192000" cy="7461353"/>
          </a:xfrm>
          <a:prstGeom prst="rect">
            <a:avLst/>
          </a:prstGeom>
          <a:solidFill>
            <a:schemeClr val="accent6">
              <a:lumMod val="40000"/>
              <a:lumOff val="60000"/>
              <a:alpha val="83000"/>
            </a:schemeClr>
          </a:solidFill>
          <a:effectLst>
            <a:glow rad="127000">
              <a:schemeClr val="accent1">
                <a:alpha val="69000"/>
              </a:schemeClr>
            </a:glow>
          </a:effectLst>
        </p:spPr>
      </p:pic>
      <p:sp>
        <p:nvSpPr>
          <p:cNvPr id="2" name="TextBox 1">
            <a:extLst>
              <a:ext uri="{FF2B5EF4-FFF2-40B4-BE49-F238E27FC236}">
                <a16:creationId xmlns:a16="http://schemas.microsoft.com/office/drawing/2014/main" id="{54B95053-456A-6947-8FB5-1BC8AF64CDF4}"/>
              </a:ext>
            </a:extLst>
          </p:cNvPr>
          <p:cNvSpPr txBox="1"/>
          <p:nvPr/>
        </p:nvSpPr>
        <p:spPr>
          <a:xfrm>
            <a:off x="124691" y="5571784"/>
            <a:ext cx="11942618" cy="923330"/>
          </a:xfrm>
          <a:prstGeom prst="rect">
            <a:avLst/>
          </a:prstGeom>
          <a:solidFill>
            <a:schemeClr val="accent6">
              <a:lumMod val="40000"/>
              <a:lumOff val="60000"/>
              <a:alpha val="77000"/>
            </a:schemeClr>
          </a:solidFill>
        </p:spPr>
        <p:txBody>
          <a:bodyPr wrap="square" rtlCol="0">
            <a:spAutoFit/>
          </a:bodyPr>
          <a:lstStyle/>
          <a:p>
            <a:pPr algn="ctr"/>
            <a:r>
              <a:rPr lang="en-US" sz="5400" b="1" dirty="0">
                <a:solidFill>
                  <a:schemeClr val="bg1"/>
                </a:solidFill>
              </a:rPr>
              <a:t>They breathe so we can breathe. </a:t>
            </a:r>
          </a:p>
        </p:txBody>
      </p:sp>
    </p:spTree>
    <p:extLst>
      <p:ext uri="{BB962C8B-B14F-4D97-AF65-F5344CB8AC3E}">
        <p14:creationId xmlns:p14="http://schemas.microsoft.com/office/powerpoint/2010/main" val="409539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97259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6B6E687-4951-DC44-8990-637E33AFDB19}"/>
              </a:ext>
            </a:extLst>
          </p:cNvPr>
          <p:cNvSpPr txBox="1"/>
          <p:nvPr/>
        </p:nvSpPr>
        <p:spPr>
          <a:xfrm>
            <a:off x="489098" y="1065380"/>
            <a:ext cx="3700129" cy="4739993"/>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5400" b="1" dirty="0">
                <a:solidFill>
                  <a:schemeClr val="bg1"/>
                </a:solidFill>
                <a:ea typeface="+mj-ea"/>
                <a:cs typeface="+mj-cs"/>
              </a:rPr>
              <a:t>Wiped Out!</a:t>
            </a:r>
          </a:p>
          <a:p>
            <a:pPr>
              <a:lnSpc>
                <a:spcPct val="90000"/>
              </a:lnSpc>
              <a:spcBef>
                <a:spcPct val="0"/>
              </a:spcBef>
              <a:spcAft>
                <a:spcPts val="600"/>
              </a:spcAft>
            </a:pPr>
            <a:endParaRPr lang="en-US" sz="5400" b="1" dirty="0">
              <a:solidFill>
                <a:schemeClr val="bg1"/>
              </a:solidFill>
              <a:ea typeface="+mj-ea"/>
              <a:cs typeface="+mj-cs"/>
            </a:endParaRPr>
          </a:p>
          <a:p>
            <a:pPr>
              <a:lnSpc>
                <a:spcPct val="90000"/>
              </a:lnSpc>
              <a:spcBef>
                <a:spcPct val="0"/>
              </a:spcBef>
              <a:spcAft>
                <a:spcPts val="600"/>
              </a:spcAft>
            </a:pPr>
            <a:r>
              <a:rPr lang="en-US" sz="5400" b="1" dirty="0">
                <a:solidFill>
                  <a:schemeClr val="bg1"/>
                </a:solidFill>
                <a:ea typeface="+mj-ea"/>
                <a:cs typeface="+mj-cs"/>
              </a:rPr>
              <a:t>27,000 trees every day!</a:t>
            </a:r>
          </a:p>
          <a:p>
            <a:pPr>
              <a:lnSpc>
                <a:spcPct val="90000"/>
              </a:lnSpc>
              <a:spcBef>
                <a:spcPct val="0"/>
              </a:spcBef>
              <a:spcAft>
                <a:spcPts val="600"/>
              </a:spcAft>
            </a:pPr>
            <a:endParaRPr lang="en-US" sz="4400" dirty="0">
              <a:solidFill>
                <a:schemeClr val="bg1"/>
              </a:solidFill>
              <a:latin typeface="+mj-lt"/>
              <a:ea typeface="+mj-ea"/>
              <a:cs typeface="+mj-cs"/>
            </a:endParaRPr>
          </a:p>
        </p:txBody>
      </p:sp>
      <p:pic>
        <p:nvPicPr>
          <p:cNvPr id="3" name="Picture 2">
            <a:extLst>
              <a:ext uri="{FF2B5EF4-FFF2-40B4-BE49-F238E27FC236}">
                <a16:creationId xmlns:a16="http://schemas.microsoft.com/office/drawing/2014/main" id="{C02F5211-CBE9-4742-9FBB-E341816AABC6}"/>
              </a:ext>
            </a:extLst>
          </p:cNvPr>
          <p:cNvPicPr>
            <a:picLocks noChangeAspect="1"/>
          </p:cNvPicPr>
          <p:nvPr/>
        </p:nvPicPr>
        <p:blipFill rotWithShape="1">
          <a:blip r:embed="rId3"/>
          <a:srcRect t="30924" b="8345"/>
          <a:stretch/>
        </p:blipFill>
        <p:spPr>
          <a:xfrm>
            <a:off x="4654297" y="10"/>
            <a:ext cx="7537704" cy="6857990"/>
          </a:xfrm>
          <a:prstGeom prst="rect">
            <a:avLst/>
          </a:prstGeom>
        </p:spPr>
      </p:pic>
    </p:spTree>
    <p:extLst>
      <p:ext uri="{BB962C8B-B14F-4D97-AF65-F5344CB8AC3E}">
        <p14:creationId xmlns:p14="http://schemas.microsoft.com/office/powerpoint/2010/main" val="613216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3AA525-2A5A-624A-8FFA-769A7D0AB996}"/>
              </a:ext>
            </a:extLst>
          </p:cNvPr>
          <p:cNvPicPr>
            <a:picLocks noChangeAspect="1"/>
          </p:cNvPicPr>
          <p:nvPr/>
        </p:nvPicPr>
        <p:blipFill rotWithShape="1">
          <a:blip r:embed="rId3"/>
          <a:srcRect t="5348" b="10383"/>
          <a:stretch/>
        </p:blipFill>
        <p:spPr>
          <a:xfrm>
            <a:off x="20" y="10"/>
            <a:ext cx="12191980" cy="6857990"/>
          </a:xfrm>
          <a:prstGeom prst="rect">
            <a:avLst/>
          </a:prstGeom>
        </p:spPr>
      </p:pic>
    </p:spTree>
    <p:extLst>
      <p:ext uri="{BB962C8B-B14F-4D97-AF65-F5344CB8AC3E}">
        <p14:creationId xmlns:p14="http://schemas.microsoft.com/office/powerpoint/2010/main" val="2456335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A6C9A1-16A9-E845-945F-2318DA1F0136}"/>
              </a:ext>
            </a:extLst>
          </p:cNvPr>
          <p:cNvPicPr>
            <a:picLocks noChangeAspect="1"/>
          </p:cNvPicPr>
          <p:nvPr/>
        </p:nvPicPr>
        <p:blipFill>
          <a:blip r:embed="rId3"/>
          <a:stretch>
            <a:fillRect/>
          </a:stretch>
        </p:blipFill>
        <p:spPr>
          <a:xfrm>
            <a:off x="0" y="-266462"/>
            <a:ext cx="12252960" cy="7821442"/>
          </a:xfrm>
          <a:prstGeom prst="rect">
            <a:avLst/>
          </a:prstGeom>
        </p:spPr>
      </p:pic>
    </p:spTree>
    <p:extLst>
      <p:ext uri="{BB962C8B-B14F-4D97-AF65-F5344CB8AC3E}">
        <p14:creationId xmlns:p14="http://schemas.microsoft.com/office/powerpoint/2010/main" val="3243650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6BA2B1-61AD-3543-82B9-56BACE7EAF42}"/>
              </a:ext>
            </a:extLst>
          </p:cNvPr>
          <p:cNvPicPr>
            <a:picLocks noChangeAspect="1"/>
          </p:cNvPicPr>
          <p:nvPr/>
        </p:nvPicPr>
        <p:blipFill rotWithShape="1">
          <a:blip r:embed="rId3"/>
          <a:srcRect l="22394"/>
          <a:stretch/>
        </p:blipFill>
        <p:spPr>
          <a:xfrm>
            <a:off x="1" y="-1387040"/>
            <a:ext cx="12191999" cy="10999154"/>
          </a:xfrm>
          <a:prstGeom prst="rect">
            <a:avLst/>
          </a:prstGeom>
        </p:spPr>
      </p:pic>
    </p:spTree>
    <p:extLst>
      <p:ext uri="{BB962C8B-B14F-4D97-AF65-F5344CB8AC3E}">
        <p14:creationId xmlns:p14="http://schemas.microsoft.com/office/powerpoint/2010/main" val="28885687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46631-A1EF-3E42-809F-8E967970B938}"/>
              </a:ext>
            </a:extLst>
          </p:cNvPr>
          <p:cNvPicPr>
            <a:picLocks noChangeAspect="1"/>
          </p:cNvPicPr>
          <p:nvPr/>
        </p:nvPicPr>
        <p:blipFill rotWithShape="1">
          <a:blip r:embed="rId3"/>
          <a:srcRect t="60905" b="1548"/>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C9CFDB3-CCD5-3E4A-B0BC-D18056B41CB4}"/>
              </a:ext>
            </a:extLst>
          </p:cNvPr>
          <p:cNvSpPr txBox="1"/>
          <p:nvPr/>
        </p:nvSpPr>
        <p:spPr>
          <a:xfrm>
            <a:off x="804104" y="481914"/>
            <a:ext cx="6733600" cy="5894172"/>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5800" b="1" dirty="0">
                <a:solidFill>
                  <a:srgbClr val="FFFFFF"/>
                </a:solidFill>
                <a:ea typeface="+mj-ea"/>
                <a:cs typeface="+mj-cs"/>
              </a:rPr>
              <a:t>Your Turn!</a:t>
            </a:r>
          </a:p>
          <a:p>
            <a:pPr>
              <a:lnSpc>
                <a:spcPct val="90000"/>
              </a:lnSpc>
              <a:spcBef>
                <a:spcPct val="0"/>
              </a:spcBef>
              <a:spcAft>
                <a:spcPts val="600"/>
              </a:spcAft>
            </a:pPr>
            <a:endParaRPr lang="en-US" sz="5800" b="1" dirty="0">
              <a:solidFill>
                <a:srgbClr val="FFFFFF"/>
              </a:solidFill>
              <a:ea typeface="+mj-ea"/>
              <a:cs typeface="+mj-cs"/>
            </a:endParaRPr>
          </a:p>
          <a:p>
            <a:pPr>
              <a:lnSpc>
                <a:spcPct val="90000"/>
              </a:lnSpc>
              <a:spcBef>
                <a:spcPct val="0"/>
              </a:spcBef>
              <a:spcAft>
                <a:spcPts val="1200"/>
              </a:spcAft>
            </a:pPr>
            <a:r>
              <a:rPr lang="en-US" sz="5800" b="1" dirty="0">
                <a:solidFill>
                  <a:srgbClr val="FFFFFF"/>
                </a:solidFill>
                <a:ea typeface="+mj-ea"/>
                <a:cs typeface="+mj-cs"/>
              </a:rPr>
              <a:t>What surprised you?</a:t>
            </a:r>
          </a:p>
          <a:p>
            <a:pPr>
              <a:lnSpc>
                <a:spcPct val="90000"/>
              </a:lnSpc>
              <a:spcBef>
                <a:spcPct val="0"/>
              </a:spcBef>
              <a:spcAft>
                <a:spcPts val="1200"/>
              </a:spcAft>
            </a:pPr>
            <a:r>
              <a:rPr lang="en-US" sz="5800" b="1" dirty="0">
                <a:solidFill>
                  <a:srgbClr val="FFFFFF"/>
                </a:solidFill>
                <a:ea typeface="+mj-ea"/>
                <a:cs typeface="+mj-cs"/>
              </a:rPr>
              <a:t>What excited you?</a:t>
            </a:r>
          </a:p>
          <a:p>
            <a:pPr>
              <a:lnSpc>
                <a:spcPct val="90000"/>
              </a:lnSpc>
              <a:spcBef>
                <a:spcPct val="0"/>
              </a:spcBef>
              <a:spcAft>
                <a:spcPts val="1200"/>
              </a:spcAft>
            </a:pPr>
            <a:r>
              <a:rPr lang="en-US" sz="5800" b="1" dirty="0">
                <a:solidFill>
                  <a:srgbClr val="FFFFFF"/>
                </a:solidFill>
                <a:ea typeface="+mj-ea"/>
                <a:cs typeface="+mj-cs"/>
              </a:rPr>
              <a:t>What will you commit to doing?</a:t>
            </a:r>
          </a:p>
          <a:p>
            <a:pPr>
              <a:lnSpc>
                <a:spcPct val="90000"/>
              </a:lnSpc>
              <a:spcBef>
                <a:spcPct val="0"/>
              </a:spcBef>
              <a:spcAft>
                <a:spcPts val="600"/>
              </a:spcAft>
            </a:pPr>
            <a:endParaRPr lang="en-US" sz="4700" dirty="0">
              <a:solidFill>
                <a:srgbClr val="FFFFFF"/>
              </a:solidFill>
              <a:latin typeface="+mj-lt"/>
              <a:ea typeface="+mj-ea"/>
              <a:cs typeface="+mj-cs"/>
            </a:endParaRPr>
          </a:p>
        </p:txBody>
      </p:sp>
      <p:sp>
        <p:nvSpPr>
          <p:cNvPr id="11" name="Rectangle 1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80968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F7C21A-80DB-D54F-8827-0DB31AE2A839}"/>
              </a:ext>
            </a:extLst>
          </p:cNvPr>
          <p:cNvPicPr>
            <a:picLocks noChangeAspect="1"/>
          </p:cNvPicPr>
          <p:nvPr/>
        </p:nvPicPr>
        <p:blipFill>
          <a:blip r:embed="rId3"/>
          <a:stretch>
            <a:fillRect/>
          </a:stretch>
        </p:blipFill>
        <p:spPr>
          <a:xfrm>
            <a:off x="95" y="0"/>
            <a:ext cx="12191810" cy="6858000"/>
          </a:xfrm>
          <a:prstGeom prst="rect">
            <a:avLst/>
          </a:prstGeom>
        </p:spPr>
      </p:pic>
      <p:sp>
        <p:nvSpPr>
          <p:cNvPr id="2" name="TextBox 1">
            <a:extLst>
              <a:ext uri="{FF2B5EF4-FFF2-40B4-BE49-F238E27FC236}">
                <a16:creationId xmlns:a16="http://schemas.microsoft.com/office/drawing/2014/main" id="{E5F2EE5A-076F-E247-B4AF-00F80041F5F3}"/>
              </a:ext>
            </a:extLst>
          </p:cNvPr>
          <p:cNvSpPr txBox="1"/>
          <p:nvPr/>
        </p:nvSpPr>
        <p:spPr>
          <a:xfrm>
            <a:off x="2998381" y="5337543"/>
            <a:ext cx="5380075" cy="923330"/>
          </a:xfrm>
          <a:prstGeom prst="rect">
            <a:avLst/>
          </a:prstGeom>
          <a:solidFill>
            <a:schemeClr val="accent6">
              <a:lumMod val="75000"/>
              <a:alpha val="36000"/>
            </a:schemeClr>
          </a:solidFill>
        </p:spPr>
        <p:txBody>
          <a:bodyPr wrap="square" rtlCol="0">
            <a:spAutoFit/>
          </a:bodyPr>
          <a:lstStyle/>
          <a:p>
            <a:pPr algn="ctr"/>
            <a:r>
              <a:rPr lang="en-US" sz="5400" b="1" dirty="0">
                <a:solidFill>
                  <a:schemeClr val="bg1"/>
                </a:solidFill>
              </a:rPr>
              <a:t>Earth’s “Lungs”</a:t>
            </a:r>
          </a:p>
        </p:txBody>
      </p:sp>
    </p:spTree>
    <p:extLst>
      <p:ext uri="{BB962C8B-B14F-4D97-AF65-F5344CB8AC3E}">
        <p14:creationId xmlns:p14="http://schemas.microsoft.com/office/powerpoint/2010/main" val="3445299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2D7D30-C4ED-3E49-B0F8-EFE9D84E1241}"/>
              </a:ext>
            </a:extLst>
          </p:cNvPr>
          <p:cNvPicPr>
            <a:picLocks noChangeAspect="1"/>
          </p:cNvPicPr>
          <p:nvPr/>
        </p:nvPicPr>
        <p:blipFill>
          <a:blip r:embed="rId3"/>
          <a:stretch>
            <a:fillRect/>
          </a:stretch>
        </p:blipFill>
        <p:spPr>
          <a:xfrm>
            <a:off x="0" y="-1266824"/>
            <a:ext cx="12192000" cy="8390638"/>
          </a:xfrm>
          <a:prstGeom prst="rect">
            <a:avLst/>
          </a:prstGeom>
        </p:spPr>
      </p:pic>
      <p:sp>
        <p:nvSpPr>
          <p:cNvPr id="2" name="TextBox 1">
            <a:extLst>
              <a:ext uri="{FF2B5EF4-FFF2-40B4-BE49-F238E27FC236}">
                <a16:creationId xmlns:a16="http://schemas.microsoft.com/office/drawing/2014/main" id="{F1782114-BC92-6D40-B6ED-0463C0DAB279}"/>
              </a:ext>
            </a:extLst>
          </p:cNvPr>
          <p:cNvSpPr txBox="1"/>
          <p:nvPr/>
        </p:nvSpPr>
        <p:spPr>
          <a:xfrm>
            <a:off x="1701208" y="5273747"/>
            <a:ext cx="9377917" cy="923330"/>
          </a:xfrm>
          <a:prstGeom prst="rect">
            <a:avLst/>
          </a:prstGeom>
          <a:noFill/>
        </p:spPr>
        <p:txBody>
          <a:bodyPr wrap="square" rtlCol="0">
            <a:spAutoFit/>
          </a:bodyPr>
          <a:lstStyle/>
          <a:p>
            <a:pPr algn="ctr"/>
            <a:r>
              <a:rPr lang="en-US" sz="5400" b="1" dirty="0">
                <a:solidFill>
                  <a:schemeClr val="bg1"/>
                </a:solidFill>
              </a:rPr>
              <a:t>Our lungs are being diminished</a:t>
            </a:r>
          </a:p>
        </p:txBody>
      </p:sp>
    </p:spTree>
    <p:extLst>
      <p:ext uri="{BB962C8B-B14F-4D97-AF65-F5344CB8AC3E}">
        <p14:creationId xmlns:p14="http://schemas.microsoft.com/office/powerpoint/2010/main" val="2025773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50E07C-1B28-4C45-969B-6A06C3020BF7}"/>
              </a:ext>
            </a:extLst>
          </p:cNvPr>
          <p:cNvPicPr>
            <a:picLocks noChangeAspect="1"/>
          </p:cNvPicPr>
          <p:nvPr/>
        </p:nvPicPr>
        <p:blipFill>
          <a:blip r:embed="rId3"/>
          <a:stretch>
            <a:fillRect/>
          </a:stretch>
        </p:blipFill>
        <p:spPr>
          <a:xfrm>
            <a:off x="0" y="-526423"/>
            <a:ext cx="12192000" cy="7953376"/>
          </a:xfrm>
          <a:prstGeom prst="rect">
            <a:avLst/>
          </a:prstGeom>
        </p:spPr>
      </p:pic>
      <p:sp>
        <p:nvSpPr>
          <p:cNvPr id="2" name="TextBox 1">
            <a:extLst>
              <a:ext uri="{FF2B5EF4-FFF2-40B4-BE49-F238E27FC236}">
                <a16:creationId xmlns:a16="http://schemas.microsoft.com/office/drawing/2014/main" id="{BBF1FF22-1347-6A45-82D2-3A855F422EF8}"/>
              </a:ext>
            </a:extLst>
          </p:cNvPr>
          <p:cNvSpPr txBox="1"/>
          <p:nvPr/>
        </p:nvSpPr>
        <p:spPr>
          <a:xfrm>
            <a:off x="233916" y="5401341"/>
            <a:ext cx="11653283" cy="923330"/>
          </a:xfrm>
          <a:prstGeom prst="rect">
            <a:avLst/>
          </a:prstGeom>
          <a:noFill/>
        </p:spPr>
        <p:txBody>
          <a:bodyPr wrap="square" rtlCol="0">
            <a:spAutoFit/>
          </a:bodyPr>
          <a:lstStyle/>
          <a:p>
            <a:pPr algn="ctr"/>
            <a:r>
              <a:rPr lang="en-US" sz="5400" b="1" dirty="0">
                <a:solidFill>
                  <a:srgbClr val="FF9D11"/>
                </a:solidFill>
              </a:rPr>
              <a:t>A Triple Whammy!</a:t>
            </a:r>
          </a:p>
        </p:txBody>
      </p:sp>
    </p:spTree>
    <p:extLst>
      <p:ext uri="{BB962C8B-B14F-4D97-AF65-F5344CB8AC3E}">
        <p14:creationId xmlns:p14="http://schemas.microsoft.com/office/powerpoint/2010/main" val="3948809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35103-6B76-E54A-8189-529EFFBCEE1B}"/>
              </a:ext>
            </a:extLst>
          </p:cNvPr>
          <p:cNvPicPr>
            <a:picLocks noChangeAspect="1"/>
          </p:cNvPicPr>
          <p:nvPr/>
        </p:nvPicPr>
        <p:blipFill>
          <a:blip r:embed="rId3"/>
          <a:stretch>
            <a:fillRect/>
          </a:stretch>
        </p:blipFill>
        <p:spPr>
          <a:xfrm>
            <a:off x="0" y="-1142999"/>
            <a:ext cx="12191999" cy="9144000"/>
          </a:xfrm>
          <a:prstGeom prst="rect">
            <a:avLst/>
          </a:prstGeom>
        </p:spPr>
      </p:pic>
    </p:spTree>
    <p:extLst>
      <p:ext uri="{BB962C8B-B14F-4D97-AF65-F5344CB8AC3E}">
        <p14:creationId xmlns:p14="http://schemas.microsoft.com/office/powerpoint/2010/main" val="349158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80CAB-E672-5448-901F-DCF96879E6FC}"/>
              </a:ext>
            </a:extLst>
          </p:cNvPr>
          <p:cNvPicPr>
            <a:picLocks noChangeAspect="1"/>
          </p:cNvPicPr>
          <p:nvPr/>
        </p:nvPicPr>
        <p:blipFill>
          <a:blip r:embed="rId3"/>
          <a:stretch>
            <a:fillRect/>
          </a:stretch>
        </p:blipFill>
        <p:spPr>
          <a:xfrm>
            <a:off x="6549656" y="-896045"/>
            <a:ext cx="5684873" cy="7860370"/>
          </a:xfrm>
          <a:prstGeom prst="rect">
            <a:avLst/>
          </a:prstGeom>
        </p:spPr>
      </p:pic>
      <p:sp>
        <p:nvSpPr>
          <p:cNvPr id="2" name="TextBox 1">
            <a:extLst>
              <a:ext uri="{FF2B5EF4-FFF2-40B4-BE49-F238E27FC236}">
                <a16:creationId xmlns:a16="http://schemas.microsoft.com/office/drawing/2014/main" id="{1A88327F-5434-1B4C-8C05-AC68B67A7D94}"/>
              </a:ext>
            </a:extLst>
          </p:cNvPr>
          <p:cNvSpPr txBox="1"/>
          <p:nvPr/>
        </p:nvSpPr>
        <p:spPr>
          <a:xfrm>
            <a:off x="574158" y="446567"/>
            <a:ext cx="5273750" cy="5712013"/>
          </a:xfrm>
          <a:prstGeom prst="rect">
            <a:avLst/>
          </a:prstGeom>
          <a:noFill/>
        </p:spPr>
        <p:txBody>
          <a:bodyPr wrap="square" rtlCol="0">
            <a:spAutoFit/>
          </a:bodyPr>
          <a:lstStyle/>
          <a:p>
            <a:r>
              <a:rPr lang="en-US" sz="5400" b="1" dirty="0"/>
              <a:t>Deforestation </a:t>
            </a:r>
          </a:p>
          <a:p>
            <a:r>
              <a:rPr lang="en-US" sz="5400" b="1" dirty="0"/>
              <a:t>Consequences</a:t>
            </a:r>
            <a:endParaRPr lang="en-US" sz="4800" dirty="0"/>
          </a:p>
          <a:p>
            <a:pPr>
              <a:lnSpc>
                <a:spcPct val="150000"/>
              </a:lnSpc>
            </a:pPr>
            <a:endParaRPr lang="en-US" sz="4400" b="1" dirty="0"/>
          </a:p>
          <a:p>
            <a:pPr>
              <a:lnSpc>
                <a:spcPct val="150000"/>
              </a:lnSpc>
            </a:pPr>
            <a:r>
              <a:rPr lang="en-US" sz="4400" b="1" dirty="0"/>
              <a:t>Soil Degradation</a:t>
            </a:r>
            <a:br>
              <a:rPr lang="en-US" sz="4400" b="1" dirty="0"/>
            </a:br>
            <a:r>
              <a:rPr lang="en-US" sz="4400" b="1" dirty="0"/>
              <a:t>Hunger</a:t>
            </a:r>
          </a:p>
          <a:p>
            <a:pPr>
              <a:lnSpc>
                <a:spcPct val="150000"/>
              </a:lnSpc>
            </a:pPr>
            <a:r>
              <a:rPr lang="en-US" sz="4400" b="1" dirty="0"/>
              <a:t>Violent Conflict</a:t>
            </a:r>
          </a:p>
        </p:txBody>
      </p:sp>
    </p:spTree>
    <p:extLst>
      <p:ext uri="{BB962C8B-B14F-4D97-AF65-F5344CB8AC3E}">
        <p14:creationId xmlns:p14="http://schemas.microsoft.com/office/powerpoint/2010/main" val="284067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9992DE-3D47-AD44-8716-B0FE87818025}"/>
              </a:ext>
            </a:extLst>
          </p:cNvPr>
          <p:cNvPicPr>
            <a:picLocks noChangeAspect="1"/>
          </p:cNvPicPr>
          <p:nvPr/>
        </p:nvPicPr>
        <p:blipFill>
          <a:blip r:embed="rId3"/>
          <a:stretch>
            <a:fillRect/>
          </a:stretch>
        </p:blipFill>
        <p:spPr>
          <a:xfrm>
            <a:off x="-106326" y="0"/>
            <a:ext cx="12340856" cy="8128000"/>
          </a:xfrm>
          <a:prstGeom prst="rect">
            <a:avLst/>
          </a:prstGeom>
        </p:spPr>
      </p:pic>
    </p:spTree>
    <p:extLst>
      <p:ext uri="{BB962C8B-B14F-4D97-AF65-F5344CB8AC3E}">
        <p14:creationId xmlns:p14="http://schemas.microsoft.com/office/powerpoint/2010/main" val="2819095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0A1373-0304-9E45-9D66-18012C86140E}"/>
              </a:ext>
            </a:extLst>
          </p:cNvPr>
          <p:cNvPicPr>
            <a:picLocks noChangeAspect="1"/>
          </p:cNvPicPr>
          <p:nvPr/>
        </p:nvPicPr>
        <p:blipFill>
          <a:blip r:embed="rId3"/>
          <a:stretch>
            <a:fillRect/>
          </a:stretch>
        </p:blipFill>
        <p:spPr>
          <a:xfrm>
            <a:off x="0" y="-1270961"/>
            <a:ext cx="12192000" cy="8128962"/>
          </a:xfrm>
          <a:prstGeom prst="rect">
            <a:avLst/>
          </a:prstGeom>
        </p:spPr>
      </p:pic>
      <p:sp>
        <p:nvSpPr>
          <p:cNvPr id="2" name="TextBox 1">
            <a:extLst>
              <a:ext uri="{FF2B5EF4-FFF2-40B4-BE49-F238E27FC236}">
                <a16:creationId xmlns:a16="http://schemas.microsoft.com/office/drawing/2014/main" id="{53CEAF33-76AE-1F4D-BA42-1E75E4D5B4F9}"/>
              </a:ext>
            </a:extLst>
          </p:cNvPr>
          <p:cNvSpPr txBox="1"/>
          <p:nvPr/>
        </p:nvSpPr>
        <p:spPr>
          <a:xfrm>
            <a:off x="1041991" y="-51465"/>
            <a:ext cx="10994065" cy="1754326"/>
          </a:xfrm>
          <a:prstGeom prst="rect">
            <a:avLst/>
          </a:prstGeom>
          <a:noFill/>
        </p:spPr>
        <p:txBody>
          <a:bodyPr wrap="square" rtlCol="0">
            <a:spAutoFit/>
          </a:bodyPr>
          <a:lstStyle/>
          <a:p>
            <a:r>
              <a:rPr lang="en-US" sz="5400" b="1" dirty="0"/>
              <a:t>48 </a:t>
            </a:r>
            <a:r>
              <a:rPr lang="en-US" sz="4800" b="1" dirty="0"/>
              <a:t>Football-field’s</a:t>
            </a:r>
            <a:r>
              <a:rPr lang="en-US" sz="5400" b="1" dirty="0"/>
              <a:t> worth every minute!</a:t>
            </a:r>
          </a:p>
          <a:p>
            <a:pPr algn="ctr"/>
            <a:r>
              <a:rPr lang="en-US" sz="5400" b="1" dirty="0"/>
              <a:t>LOST</a:t>
            </a:r>
          </a:p>
        </p:txBody>
      </p:sp>
    </p:spTree>
    <p:extLst>
      <p:ext uri="{BB962C8B-B14F-4D97-AF65-F5344CB8AC3E}">
        <p14:creationId xmlns:p14="http://schemas.microsoft.com/office/powerpoint/2010/main" val="5184451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1146</TotalTime>
  <Words>1416</Words>
  <Application>Microsoft Macintosh PowerPoint</Application>
  <PresentationFormat>Widescreen</PresentationFormat>
  <Paragraphs>142</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Planting for Now  and for the Future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Planting for Now  and for the Future </dc:title>
  <dc:creator>Ed Zinkiewicz</dc:creator>
  <cp:lastModifiedBy>Ed Zinkiewicz</cp:lastModifiedBy>
  <cp:revision>14</cp:revision>
  <dcterms:created xsi:type="dcterms:W3CDTF">2020-05-23T12:52:10Z</dcterms:created>
  <dcterms:modified xsi:type="dcterms:W3CDTF">2020-08-20T16:50:10Z</dcterms:modified>
</cp:coreProperties>
</file>